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Default Extension="gif" ContentType="image/gif"/>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Default Extension="jpeg" ContentType="image/jpeg"/>
  <Override PartName="/ppt/slideLayouts/slideLayout3.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sldIdLst>
    <p:sldId id="266" r:id="rId2"/>
    <p:sldId id="267" r:id="rId3"/>
    <p:sldId id="270" r:id="rId4"/>
    <p:sldId id="285" r:id="rId5"/>
    <p:sldId id="275" r:id="rId6"/>
    <p:sldId id="276" r:id="rId7"/>
    <p:sldId id="277" r:id="rId8"/>
    <p:sldId id="278" r:id="rId9"/>
    <p:sldId id="279" r:id="rId10"/>
    <p:sldId id="280" r:id="rId11"/>
    <p:sldId id="281" r:id="rId12"/>
    <p:sldId id="282" r:id="rId13"/>
    <p:sldId id="283" r:id="rId14"/>
    <p:sldId id="287" r:id="rId15"/>
    <p:sldId id="288" r:id="rId16"/>
    <p:sldId id="289" r:id="rId17"/>
    <p:sldId id="286" r:id="rId18"/>
    <p:sldId id="290" r:id="rId19"/>
    <p:sldId id="291" r:id="rId20"/>
    <p:sldId id="258" r:id="rId21"/>
    <p:sldId id="259" r:id="rId22"/>
    <p:sldId id="257" r:id="rId23"/>
    <p:sldId id="260" r:id="rId24"/>
    <p:sldId id="263" r:id="rId25"/>
    <p:sldId id="264" r:id="rId26"/>
    <p:sldId id="261" r:id="rId27"/>
    <p:sldId id="292" r:id="rId28"/>
    <p:sldId id="293" r:id="rId29"/>
    <p:sldId id="294" r:id="rId30"/>
    <p:sldId id="295" r:id="rId31"/>
    <p:sldId id="297" r:id="rId32"/>
    <p:sldId id="298" r:id="rId33"/>
    <p:sldId id="299" r:id="rId34"/>
    <p:sldId id="272" r:id="rId35"/>
    <p:sldId id="273" r:id="rId36"/>
    <p:sldId id="296" r:id="rId37"/>
    <p:sldId id="271" r:id="rId38"/>
  </p:sldIdLst>
  <p:sldSz cx="9144000" cy="6858000" type="screen4x3"/>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2349" autoAdjust="0"/>
  </p:normalViewPr>
  <p:slideViewPr>
    <p:cSldViewPr>
      <p:cViewPr varScale="1">
        <p:scale>
          <a:sx n="67" d="100"/>
          <a:sy n="67" d="100"/>
        </p:scale>
        <p:origin x="-1476" y="-102"/>
      </p:cViewPr>
      <p:guideLst>
        <p:guide orient="horz" pos="2160"/>
        <p:guide pos="2880"/>
      </p:guideLst>
    </p:cSldViewPr>
  </p:slideViewPr>
  <p:notesTextViewPr>
    <p:cViewPr>
      <p:scale>
        <a:sx n="1" d="1"/>
        <a:sy n="1" d="1"/>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Титульный слайд">
    <p:spTree>
      <p:nvGrpSpPr>
        <p:cNvPr id="1" name=""/>
        <p:cNvGrpSpPr/>
        <p:nvPr/>
      </p:nvGrpSpPr>
      <p:grpSpPr>
        <a:xfrm>
          <a:off x="0" y="0"/>
          <a:ext cx="0" cy="0"/>
          <a:chOff x="0" y="0"/>
          <a:chExt cx="0" cy="0"/>
        </a:xfrm>
      </p:grpSpPr>
      <p:sp>
        <p:nvSpPr>
          <p:cNvPr id="2" name="Title 1"/>
          <p:cNvSpPr>
            <a:spLocks noGrp="1"/>
          </p:cNvSpPr>
          <p:nvPr>
            <p:ph type="ctrTitle"/>
          </p:nvPr>
        </p:nvSpPr>
        <p:spPr>
          <a:xfrm>
            <a:off x="457200" y="228600"/>
            <a:ext cx="7772400" cy="4571999"/>
          </a:xfrm>
        </p:spPr>
        <p:txBody>
          <a:bodyPr anchor="ctr">
            <a:noAutofit/>
          </a:bodyPr>
          <a:lstStyle>
            <a:lvl1pPr>
              <a:lnSpc>
                <a:spcPct val="100000"/>
              </a:lnSpc>
              <a:defRPr sz="8800" spc="-80" baseline="0">
                <a:solidFill>
                  <a:schemeClr val="tx1"/>
                </a:solidFill>
              </a:defRPr>
            </a:lvl1pPr>
          </a:lstStyle>
          <a:p>
            <a:r>
              <a:rPr lang="ru-RU" smtClean="0"/>
              <a:t>Образец заголовка</a:t>
            </a:r>
            <a:endParaRPr lang="en-US" dirty="0"/>
          </a:p>
        </p:txBody>
      </p:sp>
      <p:sp>
        <p:nvSpPr>
          <p:cNvPr id="3" name="Subtitle 2"/>
          <p:cNvSpPr>
            <a:spLocks noGrp="1"/>
          </p:cNvSpPr>
          <p:nvPr>
            <p:ph type="subTitle" idx="1"/>
          </p:nvPr>
        </p:nvSpPr>
        <p:spPr>
          <a:xfrm>
            <a:off x="457200" y="4800600"/>
            <a:ext cx="6858000" cy="914400"/>
          </a:xfrm>
        </p:spPr>
        <p:txBody>
          <a:bodyPr/>
          <a:lstStyle>
            <a:lvl1pPr marL="0" indent="0" algn="l">
              <a:buNone/>
              <a:defRPr b="0" cap="all" spc="120" baseline="0">
                <a:solidFill>
                  <a:schemeClr val="tx2"/>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ru-RU" smtClean="0"/>
              <a:t>Образец подзаголовка</a:t>
            </a:r>
            <a:endParaRPr lang="en-US" dirty="0"/>
          </a:p>
        </p:txBody>
      </p:sp>
      <p:sp>
        <p:nvSpPr>
          <p:cNvPr id="4" name="Date Placeholder 3"/>
          <p:cNvSpPr>
            <a:spLocks noGrp="1"/>
          </p:cNvSpPr>
          <p:nvPr>
            <p:ph type="dt" sz="half" idx="10"/>
          </p:nvPr>
        </p:nvSpPr>
        <p:spPr/>
        <p:txBody>
          <a:bodyPr/>
          <a:lstStyle/>
          <a:p>
            <a:fld id="{FCB8DF5B-6C10-4E49-B2E9-34DE0B0BCEE5}" type="datetimeFigureOut">
              <a:rPr lang="ru-RU" smtClean="0"/>
              <a:pPr/>
              <a:t>16.12.2016</a:t>
            </a:fld>
            <a:endParaRPr lang="ru-RU"/>
          </a:p>
        </p:txBody>
      </p:sp>
      <p:sp>
        <p:nvSpPr>
          <p:cNvPr id="5" name="Footer Placeholder 4"/>
          <p:cNvSpPr>
            <a:spLocks noGrp="1"/>
          </p:cNvSpPr>
          <p:nvPr>
            <p:ph type="ftr" sz="quarter" idx="11"/>
          </p:nvPr>
        </p:nvSpPr>
        <p:spPr/>
        <p:txBody>
          <a:bodyPr/>
          <a:lstStyle/>
          <a:p>
            <a:endParaRPr lang="ru-RU"/>
          </a:p>
        </p:txBody>
      </p:sp>
      <p:sp>
        <p:nvSpPr>
          <p:cNvPr id="9" name="Rectangle 8"/>
          <p:cNvSpPr/>
          <p:nvPr/>
        </p:nvSpPr>
        <p:spPr>
          <a:xfrm>
            <a:off x="9001124" y="4846320"/>
            <a:ext cx="142876" cy="20116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9001124" y="0"/>
            <a:ext cx="142876" cy="48463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BB8A20B7-43CA-4C64-9352-2B6F86C67E33}" type="slidenum">
              <a:rPr lang="ru-RU" smtClean="0"/>
              <a:pPr/>
              <a:t>‹#›</a:t>
            </a:fld>
            <a:endParaRPr lang="ru-RU"/>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smtClean="0"/>
              <a:t>Образец заголовка</a:t>
            </a:r>
            <a:endParaRPr lang="en-US"/>
          </a:p>
        </p:txBody>
      </p:sp>
      <p:sp>
        <p:nvSpPr>
          <p:cNvPr id="3" name="Vertical Text Placeholder 2"/>
          <p:cNvSpPr>
            <a:spLocks noGrp="1"/>
          </p:cNvSpPr>
          <p:nvPr>
            <p:ph type="body" orient="vert" idx="1"/>
          </p:nvPr>
        </p:nvSpPr>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a:p>
        </p:txBody>
      </p:sp>
      <p:sp>
        <p:nvSpPr>
          <p:cNvPr id="4" name="Date Placeholder 3"/>
          <p:cNvSpPr>
            <a:spLocks noGrp="1"/>
          </p:cNvSpPr>
          <p:nvPr>
            <p:ph type="dt" sz="half" idx="10"/>
          </p:nvPr>
        </p:nvSpPr>
        <p:spPr/>
        <p:txBody>
          <a:bodyPr/>
          <a:lstStyle/>
          <a:p>
            <a:fld id="{FCB8DF5B-6C10-4E49-B2E9-34DE0B0BCEE5}" type="datetimeFigureOut">
              <a:rPr lang="ru-RU" smtClean="0"/>
              <a:pPr/>
              <a:t>16.12.2016</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BB8A20B7-43CA-4C64-9352-2B6F86C67E33}" type="slidenum">
              <a:rPr lang="ru-RU" smtClean="0"/>
              <a:pPr/>
              <a:t>‹#›</a:t>
            </a:fld>
            <a:endParaRPr lang="ru-RU"/>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ru-RU" smtClean="0"/>
              <a:t>Образец заголовка</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a:p>
        </p:txBody>
      </p:sp>
      <p:sp>
        <p:nvSpPr>
          <p:cNvPr id="4" name="Date Placeholder 3"/>
          <p:cNvSpPr>
            <a:spLocks noGrp="1"/>
          </p:cNvSpPr>
          <p:nvPr>
            <p:ph type="dt" sz="half" idx="10"/>
          </p:nvPr>
        </p:nvSpPr>
        <p:spPr/>
        <p:txBody>
          <a:bodyPr/>
          <a:lstStyle/>
          <a:p>
            <a:fld id="{FCB8DF5B-6C10-4E49-B2E9-34DE0B0BCEE5}" type="datetimeFigureOut">
              <a:rPr lang="ru-RU" smtClean="0"/>
              <a:pPr/>
              <a:t>16.12.2016</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BB8A20B7-43CA-4C64-9352-2B6F86C67E33}" type="slidenum">
              <a:rPr lang="ru-RU" smtClean="0"/>
              <a:pPr/>
              <a:t>‹#›</a:t>
            </a:fld>
            <a:endParaRPr lang="ru-RU"/>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smtClean="0"/>
              <a:t>Образец заголовка</a:t>
            </a:r>
            <a:endParaRPr lang="en-US"/>
          </a:p>
        </p:txBody>
      </p:sp>
      <p:sp>
        <p:nvSpPr>
          <p:cNvPr id="3" name="Content Placeholder 2"/>
          <p:cNvSpPr>
            <a:spLocks noGrp="1"/>
          </p:cNvSpPr>
          <p:nvPr>
            <p:ph idx="1"/>
          </p:nvPr>
        </p:nvSpPr>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Date Placeholder 3"/>
          <p:cNvSpPr>
            <a:spLocks noGrp="1"/>
          </p:cNvSpPr>
          <p:nvPr>
            <p:ph type="dt" sz="half" idx="10"/>
          </p:nvPr>
        </p:nvSpPr>
        <p:spPr/>
        <p:txBody>
          <a:bodyPr/>
          <a:lstStyle/>
          <a:p>
            <a:fld id="{FCB8DF5B-6C10-4E49-B2E9-34DE0B0BCEE5}" type="datetimeFigureOut">
              <a:rPr lang="ru-RU" smtClean="0"/>
              <a:pPr/>
              <a:t>16.12.2016</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BB8A20B7-43CA-4C64-9352-2B6F86C67E33}" type="slidenum">
              <a:rPr lang="ru-RU" smtClean="0"/>
              <a:pPr/>
              <a:t>‹#›</a:t>
            </a:fld>
            <a:endParaRPr lang="ru-RU"/>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Title 1"/>
          <p:cNvSpPr>
            <a:spLocks noGrp="1"/>
          </p:cNvSpPr>
          <p:nvPr>
            <p:ph type="title"/>
          </p:nvPr>
        </p:nvSpPr>
        <p:spPr>
          <a:xfrm>
            <a:off x="457200" y="1447800"/>
            <a:ext cx="7772400" cy="4321175"/>
          </a:xfrm>
        </p:spPr>
        <p:txBody>
          <a:bodyPr anchor="ctr">
            <a:noAutofit/>
          </a:bodyPr>
          <a:lstStyle>
            <a:lvl1pPr algn="l">
              <a:lnSpc>
                <a:spcPct val="100000"/>
              </a:lnSpc>
              <a:defRPr sz="8800" b="0" cap="all" spc="-80" baseline="0">
                <a:solidFill>
                  <a:schemeClr val="tx1"/>
                </a:solidFill>
              </a:defRPr>
            </a:lvl1pPr>
          </a:lstStyle>
          <a:p>
            <a:r>
              <a:rPr lang="ru-RU" smtClean="0"/>
              <a:t>Образец заголовка</a:t>
            </a:r>
            <a:endParaRPr lang="en-US" dirty="0"/>
          </a:p>
        </p:txBody>
      </p:sp>
      <p:sp>
        <p:nvSpPr>
          <p:cNvPr id="3" name="Text Placeholder 2"/>
          <p:cNvSpPr>
            <a:spLocks noGrp="1"/>
          </p:cNvSpPr>
          <p:nvPr>
            <p:ph type="body" idx="1"/>
          </p:nvPr>
        </p:nvSpPr>
        <p:spPr>
          <a:xfrm>
            <a:off x="457200" y="228601"/>
            <a:ext cx="7772400" cy="1066800"/>
          </a:xfrm>
        </p:spPr>
        <p:txBody>
          <a:bodyPr anchor="b"/>
          <a:lstStyle>
            <a:lvl1pPr marL="0" indent="0">
              <a:buNone/>
              <a:defRPr sz="2000" b="0" cap="all" spc="12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smtClean="0"/>
              <a:t>Образец текста</a:t>
            </a:r>
          </a:p>
        </p:txBody>
      </p:sp>
      <p:sp>
        <p:nvSpPr>
          <p:cNvPr id="7" name="Date Placeholder 6"/>
          <p:cNvSpPr>
            <a:spLocks noGrp="1"/>
          </p:cNvSpPr>
          <p:nvPr>
            <p:ph type="dt" sz="half" idx="10"/>
          </p:nvPr>
        </p:nvSpPr>
        <p:spPr/>
        <p:txBody>
          <a:bodyPr/>
          <a:lstStyle/>
          <a:p>
            <a:fld id="{FCB8DF5B-6C10-4E49-B2E9-34DE0B0BCEE5}" type="datetimeFigureOut">
              <a:rPr lang="ru-RU" smtClean="0"/>
              <a:pPr/>
              <a:t>16.12.2016</a:t>
            </a:fld>
            <a:endParaRPr lang="ru-RU"/>
          </a:p>
        </p:txBody>
      </p:sp>
      <p:sp>
        <p:nvSpPr>
          <p:cNvPr id="8" name="Slide Number Placeholder 7"/>
          <p:cNvSpPr>
            <a:spLocks noGrp="1"/>
          </p:cNvSpPr>
          <p:nvPr>
            <p:ph type="sldNum" sz="quarter" idx="11"/>
          </p:nvPr>
        </p:nvSpPr>
        <p:spPr/>
        <p:txBody>
          <a:bodyPr/>
          <a:lstStyle/>
          <a:p>
            <a:fld id="{BB8A20B7-43CA-4C64-9352-2B6F86C67E33}" type="slidenum">
              <a:rPr lang="ru-RU" smtClean="0"/>
              <a:pPr/>
              <a:t>‹#›</a:t>
            </a:fld>
            <a:endParaRPr lang="ru-RU"/>
          </a:p>
        </p:txBody>
      </p:sp>
      <p:sp>
        <p:nvSpPr>
          <p:cNvPr id="9" name="Footer Placeholder 8"/>
          <p:cNvSpPr>
            <a:spLocks noGrp="1"/>
          </p:cNvSpPr>
          <p:nvPr>
            <p:ph type="ftr" sz="quarter" idx="12"/>
          </p:nvPr>
        </p:nvSpPr>
        <p:spPr/>
        <p:txBody>
          <a:bodyPr/>
          <a:lstStyle/>
          <a:p>
            <a:endParaRPr lang="ru-RU"/>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smtClean="0"/>
              <a:t>Образец заголовка</a:t>
            </a:r>
            <a:endParaRPr lang="en-US"/>
          </a:p>
        </p:txBody>
      </p:sp>
      <p:sp>
        <p:nvSpPr>
          <p:cNvPr id="3" name="Content Placeholder 2"/>
          <p:cNvSpPr>
            <a:spLocks noGrp="1"/>
          </p:cNvSpPr>
          <p:nvPr>
            <p:ph sz="half" idx="1"/>
          </p:nvPr>
        </p:nvSpPr>
        <p:spPr>
          <a:xfrm>
            <a:off x="1630680" y="1574800"/>
            <a:ext cx="329184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Content Placeholder 3"/>
          <p:cNvSpPr>
            <a:spLocks noGrp="1"/>
          </p:cNvSpPr>
          <p:nvPr>
            <p:ph sz="half" idx="2"/>
          </p:nvPr>
        </p:nvSpPr>
        <p:spPr>
          <a:xfrm>
            <a:off x="5090160" y="1574800"/>
            <a:ext cx="329184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5" name="Date Placeholder 4"/>
          <p:cNvSpPr>
            <a:spLocks noGrp="1"/>
          </p:cNvSpPr>
          <p:nvPr>
            <p:ph type="dt" sz="half" idx="10"/>
          </p:nvPr>
        </p:nvSpPr>
        <p:spPr/>
        <p:txBody>
          <a:bodyPr/>
          <a:lstStyle/>
          <a:p>
            <a:fld id="{FCB8DF5B-6C10-4E49-B2E9-34DE0B0BCEE5}" type="datetimeFigureOut">
              <a:rPr lang="ru-RU" smtClean="0"/>
              <a:pPr/>
              <a:t>16.12.2016</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BB8A20B7-43CA-4C64-9352-2B6F86C67E33}" type="slidenum">
              <a:rPr lang="ru-RU" smtClean="0"/>
              <a:pPr/>
              <a:t>‹#›</a:t>
            </a:fld>
            <a:endParaRPr lang="ru-RU"/>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ru-RU" smtClean="0"/>
              <a:t>Образец заголовка</a:t>
            </a:r>
            <a:endParaRPr lang="en-US"/>
          </a:p>
        </p:txBody>
      </p:sp>
      <p:sp>
        <p:nvSpPr>
          <p:cNvPr id="3" name="Text Placeholder 2"/>
          <p:cNvSpPr>
            <a:spLocks noGrp="1"/>
          </p:cNvSpPr>
          <p:nvPr>
            <p:ph type="body" idx="1"/>
          </p:nvPr>
        </p:nvSpPr>
        <p:spPr>
          <a:xfrm>
            <a:off x="1627632" y="1572768"/>
            <a:ext cx="3291840" cy="639762"/>
          </a:xfrm>
        </p:spPr>
        <p:txBody>
          <a:bodyPr anchor="b">
            <a:noAutofit/>
          </a:bodyPr>
          <a:lstStyle>
            <a:lvl1pPr marL="0" indent="0">
              <a:buNone/>
              <a:defRPr sz="1800" b="0" cap="all" spc="100" baseline="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4" name="Content Placeholder 3"/>
          <p:cNvSpPr>
            <a:spLocks noGrp="1"/>
          </p:cNvSpPr>
          <p:nvPr>
            <p:ph sz="half" idx="2"/>
          </p:nvPr>
        </p:nvSpPr>
        <p:spPr>
          <a:xfrm>
            <a:off x="1627632" y="2259366"/>
            <a:ext cx="3291840" cy="38404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5" name="Text Placeholder 4"/>
          <p:cNvSpPr>
            <a:spLocks noGrp="1"/>
          </p:cNvSpPr>
          <p:nvPr>
            <p:ph type="body" sz="quarter" idx="3"/>
          </p:nvPr>
        </p:nvSpPr>
        <p:spPr>
          <a:xfrm>
            <a:off x="5093208" y="1572768"/>
            <a:ext cx="3291840" cy="639762"/>
          </a:xfrm>
        </p:spPr>
        <p:txBody>
          <a:bodyPr anchor="b">
            <a:noAutofit/>
          </a:bodyPr>
          <a:lstStyle>
            <a:lvl1pPr marL="0" indent="0">
              <a:buNone/>
              <a:defRPr lang="en-US" sz="1800" b="0" kern="1200" cap="all" spc="100" baseline="0" dirty="0" smtClean="0">
                <a:solidFill>
                  <a:schemeClr val="tx1"/>
                </a:solidFill>
                <a:latin typeface="+mj-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spcBef>
                <a:spcPct val="20000"/>
              </a:spcBef>
              <a:buFont typeface="Arial" pitchFamily="34" charset="0"/>
              <a:buNone/>
            </a:pPr>
            <a:r>
              <a:rPr lang="ru-RU" smtClean="0"/>
              <a:t>Образец текста</a:t>
            </a:r>
          </a:p>
        </p:txBody>
      </p:sp>
      <p:sp>
        <p:nvSpPr>
          <p:cNvPr id="6" name="Content Placeholder 5"/>
          <p:cNvSpPr>
            <a:spLocks noGrp="1"/>
          </p:cNvSpPr>
          <p:nvPr>
            <p:ph sz="quarter" idx="4"/>
          </p:nvPr>
        </p:nvSpPr>
        <p:spPr>
          <a:xfrm>
            <a:off x="5093208" y="2259366"/>
            <a:ext cx="3291840" cy="38404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7" name="Date Placeholder 6"/>
          <p:cNvSpPr>
            <a:spLocks noGrp="1"/>
          </p:cNvSpPr>
          <p:nvPr>
            <p:ph type="dt" sz="half" idx="10"/>
          </p:nvPr>
        </p:nvSpPr>
        <p:spPr/>
        <p:txBody>
          <a:bodyPr/>
          <a:lstStyle/>
          <a:p>
            <a:fld id="{FCB8DF5B-6C10-4E49-B2E9-34DE0B0BCEE5}" type="datetimeFigureOut">
              <a:rPr lang="ru-RU" smtClean="0"/>
              <a:pPr/>
              <a:t>16.12.2016</a:t>
            </a:fld>
            <a:endParaRPr lang="ru-RU"/>
          </a:p>
        </p:txBody>
      </p:sp>
      <p:sp>
        <p:nvSpPr>
          <p:cNvPr id="8" name="Footer Placeholder 7"/>
          <p:cNvSpPr>
            <a:spLocks noGrp="1"/>
          </p:cNvSpPr>
          <p:nvPr>
            <p:ph type="ftr" sz="quarter" idx="11"/>
          </p:nvPr>
        </p:nvSpPr>
        <p:spPr/>
        <p:txBody>
          <a:bodyPr/>
          <a:lstStyle/>
          <a:p>
            <a:endParaRPr lang="ru-RU"/>
          </a:p>
        </p:txBody>
      </p:sp>
      <p:sp>
        <p:nvSpPr>
          <p:cNvPr id="9" name="Slide Number Placeholder 8"/>
          <p:cNvSpPr>
            <a:spLocks noGrp="1"/>
          </p:cNvSpPr>
          <p:nvPr>
            <p:ph type="sldNum" sz="quarter" idx="12"/>
          </p:nvPr>
        </p:nvSpPr>
        <p:spPr/>
        <p:txBody>
          <a:bodyPr/>
          <a:lstStyle/>
          <a:p>
            <a:fld id="{BB8A20B7-43CA-4C64-9352-2B6F86C67E33}" type="slidenum">
              <a:rPr lang="ru-RU" smtClean="0"/>
              <a:pPr/>
              <a:t>‹#›</a:t>
            </a:fld>
            <a:endParaRPr lang="ru-RU"/>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smtClean="0"/>
              <a:t>Образец заголовка</a:t>
            </a:r>
            <a:endParaRPr lang="en-US"/>
          </a:p>
        </p:txBody>
      </p:sp>
      <p:sp>
        <p:nvSpPr>
          <p:cNvPr id="3" name="Date Placeholder 2"/>
          <p:cNvSpPr>
            <a:spLocks noGrp="1"/>
          </p:cNvSpPr>
          <p:nvPr>
            <p:ph type="dt" sz="half" idx="10"/>
          </p:nvPr>
        </p:nvSpPr>
        <p:spPr/>
        <p:txBody>
          <a:bodyPr/>
          <a:lstStyle/>
          <a:p>
            <a:fld id="{FCB8DF5B-6C10-4E49-B2E9-34DE0B0BCEE5}" type="datetimeFigureOut">
              <a:rPr lang="ru-RU" smtClean="0"/>
              <a:pPr/>
              <a:t>16.12.2016</a:t>
            </a:fld>
            <a:endParaRPr lang="ru-RU"/>
          </a:p>
        </p:txBody>
      </p:sp>
      <p:sp>
        <p:nvSpPr>
          <p:cNvPr id="4" name="Footer Placeholder 3"/>
          <p:cNvSpPr>
            <a:spLocks noGrp="1"/>
          </p:cNvSpPr>
          <p:nvPr>
            <p:ph type="ftr" sz="quarter" idx="11"/>
          </p:nvPr>
        </p:nvSpPr>
        <p:spPr/>
        <p:txBody>
          <a:bodyPr/>
          <a:lstStyle/>
          <a:p>
            <a:endParaRPr lang="ru-RU"/>
          </a:p>
        </p:txBody>
      </p:sp>
      <p:sp>
        <p:nvSpPr>
          <p:cNvPr id="5" name="Slide Number Placeholder 4"/>
          <p:cNvSpPr>
            <a:spLocks noGrp="1"/>
          </p:cNvSpPr>
          <p:nvPr>
            <p:ph type="sldNum" sz="quarter" idx="12"/>
          </p:nvPr>
        </p:nvSpPr>
        <p:spPr/>
        <p:txBody>
          <a:bodyPr/>
          <a:lstStyle/>
          <a:p>
            <a:fld id="{BB8A20B7-43CA-4C64-9352-2B6F86C67E33}" type="slidenum">
              <a:rPr lang="ru-RU" smtClean="0"/>
              <a:pPr/>
              <a:t>‹#›</a:t>
            </a:fld>
            <a:endParaRPr lang="ru-RU"/>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CB8DF5B-6C10-4E49-B2E9-34DE0B0BCEE5}" type="datetimeFigureOut">
              <a:rPr lang="ru-RU" smtClean="0"/>
              <a:pPr/>
              <a:t>16.12.2016</a:t>
            </a:fld>
            <a:endParaRPr lang="ru-RU"/>
          </a:p>
        </p:txBody>
      </p:sp>
      <p:sp>
        <p:nvSpPr>
          <p:cNvPr id="3" name="Footer Placeholder 2"/>
          <p:cNvSpPr>
            <a:spLocks noGrp="1"/>
          </p:cNvSpPr>
          <p:nvPr>
            <p:ph type="ftr" sz="quarter" idx="11"/>
          </p:nvPr>
        </p:nvSpPr>
        <p:spPr/>
        <p:txBody>
          <a:bodyPr/>
          <a:lstStyle/>
          <a:p>
            <a:endParaRPr lang="ru-RU"/>
          </a:p>
        </p:txBody>
      </p:sp>
      <p:sp>
        <p:nvSpPr>
          <p:cNvPr id="4" name="Slide Number Placeholder 3"/>
          <p:cNvSpPr>
            <a:spLocks noGrp="1"/>
          </p:cNvSpPr>
          <p:nvPr>
            <p:ph type="sldNum" sz="quarter" idx="12"/>
          </p:nvPr>
        </p:nvSpPr>
        <p:spPr/>
        <p:txBody>
          <a:bodyPr/>
          <a:lstStyle/>
          <a:p>
            <a:fld id="{BB8A20B7-43CA-4C64-9352-2B6F86C67E33}" type="slidenum">
              <a:rPr lang="ru-RU" smtClean="0"/>
              <a:pPr/>
              <a:t>‹#›</a:t>
            </a:fld>
            <a:endParaRPr lang="ru-RU"/>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3" name="Content Placeholder 2"/>
          <p:cNvSpPr>
            <a:spLocks noGrp="1"/>
          </p:cNvSpPr>
          <p:nvPr>
            <p:ph idx="1"/>
          </p:nvPr>
        </p:nvSpPr>
        <p:spPr>
          <a:xfrm>
            <a:off x="3575050" y="1600200"/>
            <a:ext cx="5111750" cy="448056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Text Placeholder 3"/>
          <p:cNvSpPr>
            <a:spLocks noGrp="1"/>
          </p:cNvSpPr>
          <p:nvPr>
            <p:ph type="body" sz="half" idx="2"/>
          </p:nvPr>
        </p:nvSpPr>
        <p:spPr>
          <a:xfrm>
            <a:off x="457200" y="1600200"/>
            <a:ext cx="3008313" cy="448056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5" name="Date Placeholder 4"/>
          <p:cNvSpPr>
            <a:spLocks noGrp="1"/>
          </p:cNvSpPr>
          <p:nvPr>
            <p:ph type="dt" sz="half" idx="10"/>
          </p:nvPr>
        </p:nvSpPr>
        <p:spPr/>
        <p:txBody>
          <a:bodyPr/>
          <a:lstStyle/>
          <a:p>
            <a:fld id="{FCB8DF5B-6C10-4E49-B2E9-34DE0B0BCEE5}" type="datetimeFigureOut">
              <a:rPr lang="ru-RU" smtClean="0"/>
              <a:pPr/>
              <a:t>16.12.2016</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BB8A20B7-43CA-4C64-9352-2B6F86C67E33}" type="slidenum">
              <a:rPr lang="ru-RU" smtClean="0"/>
              <a:pPr/>
              <a:t>‹#›</a:t>
            </a:fld>
            <a:endParaRPr lang="ru-RU"/>
          </a:p>
        </p:txBody>
      </p:sp>
      <p:sp>
        <p:nvSpPr>
          <p:cNvPr id="8" name="Title 7"/>
          <p:cNvSpPr>
            <a:spLocks noGrp="1"/>
          </p:cNvSpPr>
          <p:nvPr>
            <p:ph type="title"/>
          </p:nvPr>
        </p:nvSpPr>
        <p:spPr/>
        <p:txBody>
          <a:bodyPr/>
          <a:lstStyle/>
          <a:p>
            <a:r>
              <a:rPr lang="ru-RU" smtClean="0"/>
              <a:t>Образец заголовка</a:t>
            </a:r>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Рисунок с подписью">
    <p:spTree>
      <p:nvGrpSpPr>
        <p:cNvPr id="1" name=""/>
        <p:cNvGrpSpPr/>
        <p:nvPr/>
      </p:nvGrpSpPr>
      <p:grpSpPr>
        <a:xfrm>
          <a:off x="0" y="0"/>
          <a:ext cx="0" cy="0"/>
          <a:chOff x="0" y="0"/>
          <a:chExt cx="0" cy="0"/>
        </a:xfrm>
      </p:grpSpPr>
      <p:sp>
        <p:nvSpPr>
          <p:cNvPr id="9" name="Rectangle 8"/>
          <p:cNvSpPr/>
          <p:nvPr/>
        </p:nvSpPr>
        <p:spPr>
          <a:xfrm>
            <a:off x="9001124" y="4846320"/>
            <a:ext cx="142876" cy="20116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idx="1"/>
          </p:nvPr>
        </p:nvSpPr>
        <p:spPr>
          <a:xfrm>
            <a:off x="-1" y="0"/>
            <a:ext cx="9000877" cy="4846320"/>
          </a:xfrm>
          <a:solidFill>
            <a:schemeClr val="bg1">
              <a:lumMod val="75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ru-RU" smtClean="0"/>
              <a:t>Вставка рисунка</a:t>
            </a:r>
            <a:endParaRPr lang="en-US"/>
          </a:p>
        </p:txBody>
      </p:sp>
      <p:sp>
        <p:nvSpPr>
          <p:cNvPr id="4" name="Text Placeholder 3"/>
          <p:cNvSpPr>
            <a:spLocks noGrp="1"/>
          </p:cNvSpPr>
          <p:nvPr>
            <p:ph type="body" sz="half" idx="2"/>
          </p:nvPr>
        </p:nvSpPr>
        <p:spPr>
          <a:xfrm>
            <a:off x="457200" y="5715000"/>
            <a:ext cx="8153400" cy="457200"/>
          </a:xfrm>
        </p:spPr>
        <p:txBody>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5" name="Date Placeholder 4"/>
          <p:cNvSpPr>
            <a:spLocks noGrp="1"/>
          </p:cNvSpPr>
          <p:nvPr>
            <p:ph type="dt" sz="half" idx="10"/>
          </p:nvPr>
        </p:nvSpPr>
        <p:spPr/>
        <p:txBody>
          <a:bodyPr/>
          <a:lstStyle/>
          <a:p>
            <a:fld id="{FCB8DF5B-6C10-4E49-B2E9-34DE0B0BCEE5}" type="datetimeFigureOut">
              <a:rPr lang="ru-RU" smtClean="0"/>
              <a:pPr/>
              <a:t>16.12.2016</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lvl1pPr>
              <a:defRPr>
                <a:solidFill>
                  <a:schemeClr val="tx1"/>
                </a:solidFill>
              </a:defRPr>
            </a:lvl1pPr>
          </a:lstStyle>
          <a:p>
            <a:fld id="{BB8A20B7-43CA-4C64-9352-2B6F86C67E33}" type="slidenum">
              <a:rPr lang="ru-RU" smtClean="0"/>
              <a:pPr/>
              <a:t>‹#›</a:t>
            </a:fld>
            <a:endParaRPr lang="ru-RU"/>
          </a:p>
        </p:txBody>
      </p:sp>
      <p:sp>
        <p:nvSpPr>
          <p:cNvPr id="8" name="Title 7"/>
          <p:cNvSpPr>
            <a:spLocks noGrp="1"/>
          </p:cNvSpPr>
          <p:nvPr>
            <p:ph type="title"/>
          </p:nvPr>
        </p:nvSpPr>
        <p:spPr>
          <a:xfrm>
            <a:off x="457200" y="4953000"/>
            <a:ext cx="8153400" cy="762000"/>
          </a:xfrm>
        </p:spPr>
        <p:txBody>
          <a:bodyPr anchor="t">
            <a:normAutofit/>
          </a:bodyPr>
          <a:lstStyle>
            <a:lvl1pPr>
              <a:defRPr sz="3200"/>
            </a:lvl1pPr>
          </a:lstStyle>
          <a:p>
            <a:r>
              <a:rPr lang="ru-RU" smtClean="0"/>
              <a:t>Образец заголовка</a:t>
            </a:r>
            <a:endParaRPr lang="en-US" dirty="0"/>
          </a:p>
        </p:txBody>
      </p:sp>
      <p:sp>
        <p:nvSpPr>
          <p:cNvPr id="10" name="Rectangle 9"/>
          <p:cNvSpPr/>
          <p:nvPr/>
        </p:nvSpPr>
        <p:spPr>
          <a:xfrm>
            <a:off x="9001124" y="0"/>
            <a:ext cx="142876" cy="48463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152718"/>
            <a:ext cx="5791200" cy="1371600"/>
          </a:xfrm>
          <a:prstGeom prst="rect">
            <a:avLst/>
          </a:prstGeom>
        </p:spPr>
        <p:txBody>
          <a:bodyPr vert="horz" lIns="91440" tIns="45720" rIns="91440" bIns="45720" rtlCol="0" anchor="b">
            <a:normAutofit/>
          </a:bodyPr>
          <a:lstStyle/>
          <a:p>
            <a:r>
              <a:rPr lang="ru-RU" smtClean="0"/>
              <a:t>Образец заголовка</a:t>
            </a:r>
            <a:endParaRPr lang="en-US" dirty="0"/>
          </a:p>
        </p:txBody>
      </p:sp>
      <p:sp>
        <p:nvSpPr>
          <p:cNvPr id="3" name="Text Placeholder 2"/>
          <p:cNvSpPr>
            <a:spLocks noGrp="1"/>
          </p:cNvSpPr>
          <p:nvPr>
            <p:ph type="body" idx="1"/>
          </p:nvPr>
        </p:nvSpPr>
        <p:spPr>
          <a:xfrm>
            <a:off x="457200" y="1752600"/>
            <a:ext cx="7620000" cy="4373563"/>
          </a:xfrm>
          <a:prstGeom prst="rect">
            <a:avLst/>
          </a:prstGeom>
        </p:spPr>
        <p:txBody>
          <a:bodyPr vert="horz" lIns="91440" tIns="45720" rIns="91440" bIns="45720" rtlCol="0">
            <a:normAutofit/>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Date Placeholder 3"/>
          <p:cNvSpPr>
            <a:spLocks noGrp="1"/>
          </p:cNvSpPr>
          <p:nvPr>
            <p:ph type="dt" sz="half" idx="2"/>
          </p:nvPr>
        </p:nvSpPr>
        <p:spPr>
          <a:xfrm>
            <a:off x="457200" y="6172201"/>
            <a:ext cx="3429000" cy="304800"/>
          </a:xfrm>
          <a:prstGeom prst="rect">
            <a:avLst/>
          </a:prstGeom>
        </p:spPr>
        <p:txBody>
          <a:bodyPr vert="horz" lIns="91440" tIns="45720" rIns="91440" bIns="0" rtlCol="0" anchor="b"/>
          <a:lstStyle>
            <a:lvl1pPr algn="l">
              <a:defRPr sz="1000">
                <a:solidFill>
                  <a:schemeClr val="tx1"/>
                </a:solidFill>
              </a:defRPr>
            </a:lvl1pPr>
          </a:lstStyle>
          <a:p>
            <a:fld id="{FCB8DF5B-6C10-4E49-B2E9-34DE0B0BCEE5}" type="datetimeFigureOut">
              <a:rPr lang="ru-RU" smtClean="0"/>
              <a:pPr/>
              <a:t>16.12.2016</a:t>
            </a:fld>
            <a:endParaRPr lang="ru-RU"/>
          </a:p>
        </p:txBody>
      </p:sp>
      <p:sp>
        <p:nvSpPr>
          <p:cNvPr id="5" name="Footer Placeholder 4"/>
          <p:cNvSpPr>
            <a:spLocks noGrp="1"/>
          </p:cNvSpPr>
          <p:nvPr>
            <p:ph type="ftr" sz="quarter" idx="3"/>
          </p:nvPr>
        </p:nvSpPr>
        <p:spPr>
          <a:xfrm>
            <a:off x="457200" y="6492875"/>
            <a:ext cx="3429000" cy="283845"/>
          </a:xfrm>
          <a:prstGeom prst="rect">
            <a:avLst/>
          </a:prstGeom>
        </p:spPr>
        <p:txBody>
          <a:bodyPr vert="horz" lIns="91440" tIns="45720" rIns="91440" bIns="45720" rtlCol="0" anchor="t"/>
          <a:lstStyle>
            <a:lvl1pPr algn="l">
              <a:defRPr sz="1000">
                <a:solidFill>
                  <a:schemeClr val="tx1"/>
                </a:solidFill>
              </a:defRPr>
            </a:lvl1pPr>
          </a:lstStyle>
          <a:p>
            <a:endParaRPr lang="ru-RU"/>
          </a:p>
        </p:txBody>
      </p:sp>
      <p:sp>
        <p:nvSpPr>
          <p:cNvPr id="6" name="Slide Number Placeholder 5"/>
          <p:cNvSpPr>
            <a:spLocks noGrp="1"/>
          </p:cNvSpPr>
          <p:nvPr>
            <p:ph type="sldNum" sz="quarter" idx="4"/>
          </p:nvPr>
        </p:nvSpPr>
        <p:spPr>
          <a:xfrm rot="16200000">
            <a:off x="8227377" y="5885497"/>
            <a:ext cx="1315721" cy="365125"/>
          </a:xfrm>
          <a:prstGeom prst="rect">
            <a:avLst/>
          </a:prstGeom>
        </p:spPr>
        <p:txBody>
          <a:bodyPr vert="horz" lIns="91440" tIns="45720" rIns="91440" bIns="45720" rtlCol="0" anchor="ctr"/>
          <a:lstStyle>
            <a:lvl1pPr algn="l">
              <a:defRPr sz="2400" b="1">
                <a:solidFill>
                  <a:schemeClr val="tx2"/>
                </a:solidFill>
              </a:defRPr>
            </a:lvl1pPr>
          </a:lstStyle>
          <a:p>
            <a:fld id="{BB8A20B7-43CA-4C64-9352-2B6F86C67E33}" type="slidenum">
              <a:rPr lang="ru-RU" smtClean="0"/>
              <a:pPr/>
              <a:t>‹#›</a:t>
            </a:fld>
            <a:endParaRPr lang="ru-RU"/>
          </a:p>
        </p:txBody>
      </p:sp>
      <p:sp>
        <p:nvSpPr>
          <p:cNvPr id="7" name="Rectangle 6"/>
          <p:cNvSpPr/>
          <p:nvPr/>
        </p:nvSpPr>
        <p:spPr>
          <a:xfrm>
            <a:off x="9001124" y="0"/>
            <a:ext cx="142876" cy="1371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9001124" y="1371600"/>
            <a:ext cx="142876" cy="5486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914400" rtl="0" eaLnBrk="1" latinLnBrk="0" hangingPunct="1">
        <a:spcBef>
          <a:spcPct val="0"/>
        </a:spcBef>
        <a:buNone/>
        <a:defRPr sz="3600" kern="1200" cap="all" spc="-60" baseline="0">
          <a:solidFill>
            <a:schemeClr val="tx2"/>
          </a:solidFill>
          <a:latin typeface="+mj-lt"/>
          <a:ea typeface="+mj-ea"/>
          <a:cs typeface="+mj-cs"/>
        </a:defRPr>
      </a:lvl1pPr>
    </p:titleStyle>
    <p:body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Arial" pitchFamily="34" charset="0"/>
        <a:buChar char="•"/>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gi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29491" y="556779"/>
            <a:ext cx="5791200" cy="1371600"/>
          </a:xfrm>
        </p:spPr>
        <p:txBody>
          <a:bodyPr>
            <a:noAutofit/>
          </a:bodyPr>
          <a:lstStyle/>
          <a:p>
            <a:pPr eaLnBrk="1" hangingPunct="1">
              <a:lnSpc>
                <a:spcPct val="100000"/>
              </a:lnSpc>
              <a:defRPr/>
            </a:pPr>
            <a:r>
              <a:rPr lang="en-US" sz="2800" dirty="0" smtClean="0">
                <a:solidFill>
                  <a:schemeClr val="accent3">
                    <a:lumMod val="75000"/>
                  </a:schemeClr>
                </a:solidFill>
              </a:rPr>
              <a:t>AGILE REQUIREMENT</a:t>
            </a:r>
            <a:br>
              <a:rPr lang="en-US" sz="2800" dirty="0" smtClean="0">
                <a:solidFill>
                  <a:schemeClr val="accent3">
                    <a:lumMod val="75000"/>
                  </a:schemeClr>
                </a:solidFill>
              </a:rPr>
            </a:br>
            <a:r>
              <a:rPr lang="en-US" sz="2800" dirty="0" smtClean="0">
                <a:solidFill>
                  <a:schemeClr val="accent3">
                    <a:lumMod val="75000"/>
                  </a:schemeClr>
                </a:solidFill>
              </a:rPr>
              <a:t>ENGINEERING</a:t>
            </a:r>
            <a:endParaRPr lang="en-US" sz="2800" dirty="0" smtClean="0">
              <a:solidFill>
                <a:schemeClr val="accent3">
                  <a:lumMod val="75000"/>
                </a:schemeClr>
              </a:solidFill>
              <a:ea typeface="ＭＳ Ｐゴシック" charset="-128"/>
            </a:endParaRPr>
          </a:p>
        </p:txBody>
      </p:sp>
      <p:sp>
        <p:nvSpPr>
          <p:cNvPr id="5" name="Subtitle 4"/>
          <p:cNvSpPr>
            <a:spLocks noGrp="1"/>
          </p:cNvSpPr>
          <p:nvPr>
            <p:ph idx="1"/>
          </p:nvPr>
        </p:nvSpPr>
        <p:spPr bwMode="auto">
          <a:xfrm>
            <a:off x="457200" y="2514600"/>
            <a:ext cx="7620000" cy="1676400"/>
          </a:xfr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a:r>
              <a:rPr lang="en-US" sz="2000" dirty="0" smtClean="0">
                <a:solidFill>
                  <a:schemeClr val="tx1"/>
                </a:solidFill>
                <a:ea typeface="ＭＳ Ｐゴシック" panose="020B0600070205080204" pitchFamily="34" charset="-128"/>
              </a:rPr>
              <a:t>Lecturer: Prof. Dr. Jens </a:t>
            </a:r>
            <a:r>
              <a:rPr lang="en-US" sz="2000" dirty="0" err="1" smtClean="0">
                <a:solidFill>
                  <a:schemeClr val="tx1"/>
                </a:solidFill>
                <a:ea typeface="ＭＳ Ｐゴシック" panose="020B0600070205080204" pitchFamily="34" charset="-128"/>
              </a:rPr>
              <a:t>Lüssem</a:t>
            </a:r>
            <a:r>
              <a:rPr lang="en-US" sz="2000" dirty="0" smtClean="0">
                <a:solidFill>
                  <a:schemeClr val="tx1"/>
                </a:solidFill>
                <a:ea typeface="ＭＳ Ｐゴシック" panose="020B0600070205080204" pitchFamily="34" charset="-128"/>
              </a:rPr>
              <a:t> /  Michael </a:t>
            </a:r>
            <a:r>
              <a:rPr lang="en-US" sz="2000" dirty="0" err="1" smtClean="0">
                <a:solidFill>
                  <a:schemeClr val="tx1"/>
                </a:solidFill>
                <a:ea typeface="ＭＳ Ｐゴシック" panose="020B0600070205080204" pitchFamily="34" charset="-128"/>
              </a:rPr>
              <a:t>Mielke</a:t>
            </a:r>
            <a:r>
              <a:rPr lang="en-US" sz="2000" dirty="0" smtClean="0">
                <a:solidFill>
                  <a:schemeClr val="tx1"/>
                </a:solidFill>
                <a:ea typeface="ＭＳ Ｐゴシック" panose="020B0600070205080204" pitchFamily="34" charset="-128"/>
              </a:rPr>
              <a:t> </a:t>
            </a:r>
          </a:p>
          <a:p>
            <a:pPr algn="ctr">
              <a:lnSpc>
                <a:spcPct val="150000"/>
              </a:lnSpc>
            </a:pPr>
            <a:r>
              <a:rPr lang="en-US" sz="2000" dirty="0" smtClean="0">
                <a:solidFill>
                  <a:schemeClr val="tx1"/>
                </a:solidFill>
                <a:ea typeface="ＭＳ Ｐゴシック" panose="020B0600070205080204" pitchFamily="34" charset="-128"/>
              </a:rPr>
              <a:t>Seminar: Agile Requirement</a:t>
            </a:r>
          </a:p>
          <a:p>
            <a:pPr algn="ctr">
              <a:lnSpc>
                <a:spcPct val="150000"/>
              </a:lnSpc>
            </a:pPr>
            <a:r>
              <a:rPr lang="en-US" sz="2000" dirty="0" smtClean="0">
                <a:solidFill>
                  <a:schemeClr val="tx1"/>
                </a:solidFill>
                <a:ea typeface="ＭＳ Ｐゴシック" panose="020B0600070205080204" pitchFamily="34" charset="-128"/>
              </a:rPr>
              <a:t>SS 2015 </a:t>
            </a:r>
          </a:p>
        </p:txBody>
      </p:sp>
      <p:pic>
        <p:nvPicPr>
          <p:cNvPr id="6" name="Picture 5"/>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6220691" y="556779"/>
            <a:ext cx="1629641" cy="1629641"/>
          </a:xfrm>
          <a:prstGeom prst="rect">
            <a:avLst/>
          </a:prstGeom>
        </p:spPr>
      </p:pic>
      <p:sp>
        <p:nvSpPr>
          <p:cNvPr id="8" name="Subtitle 4"/>
          <p:cNvSpPr txBox="1">
            <a:spLocks/>
          </p:cNvSpPr>
          <p:nvPr/>
        </p:nvSpPr>
        <p:spPr bwMode="auto">
          <a:xfrm>
            <a:off x="609600" y="4191000"/>
            <a:ext cx="7620000" cy="2514599"/>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rmAutofit/>
          </a:bodyPr>
          <a:lst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Arial" pitchFamily="34" charset="0"/>
              <a:buChar char="•"/>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a:lstStyle>
          <a:p>
            <a:pPr algn="ctr"/>
            <a:r>
              <a:rPr lang="en-US" sz="1600" dirty="0" err="1">
                <a:solidFill>
                  <a:schemeClr val="accent3">
                    <a:lumMod val="75000"/>
                  </a:schemeClr>
                </a:solidFill>
              </a:rPr>
              <a:t>Murad</a:t>
            </a:r>
            <a:r>
              <a:rPr lang="en-US" sz="1600" dirty="0">
                <a:solidFill>
                  <a:schemeClr val="accent3">
                    <a:lumMod val="75000"/>
                  </a:schemeClr>
                </a:solidFill>
              </a:rPr>
              <a:t> </a:t>
            </a:r>
            <a:r>
              <a:rPr lang="en-US" sz="1600" dirty="0" err="1">
                <a:solidFill>
                  <a:schemeClr val="accent3">
                    <a:lumMod val="75000"/>
                  </a:schemeClr>
                </a:solidFill>
              </a:rPr>
              <a:t>Eminov</a:t>
            </a:r>
            <a:r>
              <a:rPr lang="en-US" sz="1600" dirty="0">
                <a:solidFill>
                  <a:schemeClr val="accent3">
                    <a:lumMod val="75000"/>
                  </a:schemeClr>
                </a:solidFill>
              </a:rPr>
              <a:t>                 922154 </a:t>
            </a:r>
            <a:endParaRPr lang="en-US" sz="1600" dirty="0" smtClean="0">
              <a:solidFill>
                <a:schemeClr val="accent3">
                  <a:lumMod val="75000"/>
                </a:schemeClr>
              </a:solidFill>
            </a:endParaRPr>
          </a:p>
          <a:p>
            <a:pPr algn="ctr"/>
            <a:r>
              <a:rPr lang="en-US" sz="1600" dirty="0">
                <a:solidFill>
                  <a:schemeClr val="accent3">
                    <a:lumMod val="75000"/>
                  </a:schemeClr>
                </a:solidFill>
              </a:rPr>
              <a:t>Abdul </a:t>
            </a:r>
            <a:r>
              <a:rPr lang="en-US" sz="1600" dirty="0" err="1">
                <a:solidFill>
                  <a:schemeClr val="accent3">
                    <a:lumMod val="75000"/>
                  </a:schemeClr>
                </a:solidFill>
              </a:rPr>
              <a:t>Razak</a:t>
            </a:r>
            <a:r>
              <a:rPr lang="en-US" sz="1600" dirty="0">
                <a:solidFill>
                  <a:schemeClr val="accent3">
                    <a:lumMod val="75000"/>
                  </a:schemeClr>
                </a:solidFill>
              </a:rPr>
              <a:t> </a:t>
            </a:r>
            <a:r>
              <a:rPr lang="en-US" sz="1600" dirty="0" err="1">
                <a:solidFill>
                  <a:schemeClr val="accent3">
                    <a:lumMod val="75000"/>
                  </a:schemeClr>
                </a:solidFill>
              </a:rPr>
              <a:t>shaik</a:t>
            </a:r>
            <a:r>
              <a:rPr lang="en-US" sz="1600" dirty="0">
                <a:solidFill>
                  <a:schemeClr val="accent3">
                    <a:lumMod val="75000"/>
                  </a:schemeClr>
                </a:solidFill>
              </a:rPr>
              <a:t>          </a:t>
            </a:r>
            <a:r>
              <a:rPr lang="en-US" sz="1600" dirty="0" smtClean="0">
                <a:solidFill>
                  <a:schemeClr val="accent3">
                    <a:lumMod val="75000"/>
                  </a:schemeClr>
                </a:solidFill>
              </a:rPr>
              <a:t>926317</a:t>
            </a:r>
          </a:p>
          <a:p>
            <a:pPr algn="ctr"/>
            <a:r>
              <a:rPr lang="en-US" sz="1600" dirty="0" err="1">
                <a:solidFill>
                  <a:schemeClr val="accent3">
                    <a:lumMod val="75000"/>
                  </a:schemeClr>
                </a:solidFill>
              </a:rPr>
              <a:t>Chetankumar</a:t>
            </a:r>
            <a:r>
              <a:rPr lang="en-US" sz="1600" dirty="0">
                <a:solidFill>
                  <a:schemeClr val="accent3">
                    <a:lumMod val="75000"/>
                  </a:schemeClr>
                </a:solidFill>
              </a:rPr>
              <a:t> </a:t>
            </a:r>
            <a:r>
              <a:rPr lang="en-US" sz="1600" dirty="0" err="1">
                <a:solidFill>
                  <a:schemeClr val="accent3">
                    <a:lumMod val="75000"/>
                  </a:schemeClr>
                </a:solidFill>
              </a:rPr>
              <a:t>Dobariya</a:t>
            </a:r>
            <a:r>
              <a:rPr lang="en-US" sz="1600" dirty="0">
                <a:solidFill>
                  <a:schemeClr val="accent3">
                    <a:lumMod val="75000"/>
                  </a:schemeClr>
                </a:solidFill>
              </a:rPr>
              <a:t>   </a:t>
            </a:r>
            <a:r>
              <a:rPr lang="en-US" sz="1600" dirty="0" smtClean="0">
                <a:solidFill>
                  <a:schemeClr val="accent3">
                    <a:lumMod val="75000"/>
                  </a:schemeClr>
                </a:solidFill>
              </a:rPr>
              <a:t>924294</a:t>
            </a:r>
          </a:p>
          <a:p>
            <a:pPr algn="ctr"/>
            <a:r>
              <a:rPr lang="en-US" sz="1600" dirty="0">
                <a:solidFill>
                  <a:schemeClr val="accent3">
                    <a:lumMod val="75000"/>
                  </a:schemeClr>
                </a:solidFill>
              </a:rPr>
              <a:t>Khaled </a:t>
            </a:r>
            <a:r>
              <a:rPr lang="en-US" sz="1600" dirty="0" err="1">
                <a:solidFill>
                  <a:schemeClr val="accent3">
                    <a:lumMod val="75000"/>
                  </a:schemeClr>
                </a:solidFill>
              </a:rPr>
              <a:t>Mosharraf</a:t>
            </a:r>
            <a:r>
              <a:rPr lang="en-US" sz="1600" dirty="0">
                <a:solidFill>
                  <a:schemeClr val="accent3">
                    <a:lumMod val="75000"/>
                  </a:schemeClr>
                </a:solidFill>
              </a:rPr>
              <a:t>           </a:t>
            </a:r>
            <a:r>
              <a:rPr lang="en-US" sz="1600" dirty="0" smtClean="0">
                <a:solidFill>
                  <a:schemeClr val="accent3">
                    <a:lumMod val="75000"/>
                  </a:schemeClr>
                </a:solidFill>
              </a:rPr>
              <a:t>923524</a:t>
            </a:r>
          </a:p>
          <a:p>
            <a:pPr algn="ctr"/>
            <a:r>
              <a:rPr lang="en-US" sz="1600" dirty="0" err="1">
                <a:solidFill>
                  <a:schemeClr val="accent3">
                    <a:lumMod val="75000"/>
                  </a:schemeClr>
                </a:solidFill>
              </a:rPr>
              <a:t>Chandni</a:t>
            </a:r>
            <a:r>
              <a:rPr lang="en-US" sz="1600" dirty="0">
                <a:solidFill>
                  <a:schemeClr val="accent3">
                    <a:lumMod val="75000"/>
                  </a:schemeClr>
                </a:solidFill>
              </a:rPr>
              <a:t> </a:t>
            </a:r>
            <a:r>
              <a:rPr lang="en-US" sz="1600" dirty="0" err="1">
                <a:solidFill>
                  <a:schemeClr val="accent3">
                    <a:lumMod val="75000"/>
                  </a:schemeClr>
                </a:solidFill>
              </a:rPr>
              <a:t>Jariwala</a:t>
            </a:r>
            <a:r>
              <a:rPr lang="en-US" sz="1600" dirty="0">
                <a:solidFill>
                  <a:schemeClr val="accent3">
                    <a:lumMod val="75000"/>
                  </a:schemeClr>
                </a:solidFill>
              </a:rPr>
              <a:t>            </a:t>
            </a:r>
            <a:r>
              <a:rPr lang="en-US" sz="1600" dirty="0" smtClean="0">
                <a:solidFill>
                  <a:schemeClr val="accent3">
                    <a:lumMod val="75000"/>
                  </a:schemeClr>
                </a:solidFill>
              </a:rPr>
              <a:t>924275</a:t>
            </a:r>
          </a:p>
          <a:p>
            <a:pPr algn="ctr"/>
            <a:r>
              <a:rPr lang="en-US" sz="1600" dirty="0" smtClean="0">
                <a:solidFill>
                  <a:schemeClr val="accent3">
                    <a:lumMod val="75000"/>
                  </a:schemeClr>
                </a:solidFill>
              </a:rPr>
              <a:t>Amir </a:t>
            </a:r>
            <a:r>
              <a:rPr lang="en-US" sz="1600" dirty="0" err="1" smtClean="0">
                <a:solidFill>
                  <a:schemeClr val="accent3">
                    <a:lumMod val="75000"/>
                  </a:schemeClr>
                </a:solidFill>
              </a:rPr>
              <a:t>Doorandish</a:t>
            </a:r>
            <a:r>
              <a:rPr lang="en-US" sz="1600" dirty="0" smtClean="0">
                <a:solidFill>
                  <a:schemeClr val="accent3">
                    <a:lumMod val="75000"/>
                  </a:schemeClr>
                </a:solidFill>
              </a:rPr>
              <a:t> 	        923724 </a:t>
            </a:r>
            <a:endParaRPr lang="en-US" sz="1600" dirty="0" smtClean="0">
              <a:solidFill>
                <a:schemeClr val="accent3">
                  <a:lumMod val="75000"/>
                </a:schemeClr>
              </a:solidFill>
              <a:ea typeface="ＭＳ Ｐゴシック" panose="020B0600070205080204" pitchFamily="34" charset="-128"/>
            </a:endParaRPr>
          </a:p>
        </p:txBody>
      </p:sp>
    </p:spTree>
    <p:extLst>
      <p:ext uri="{BB962C8B-B14F-4D97-AF65-F5344CB8AC3E}">
        <p14:creationId xmlns:p14="http://schemas.microsoft.com/office/powerpoint/2010/main" xmlns="" val="286233999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Shape 95"/>
          <p:cNvSpPr>
            <a:spLocks noGrp="1"/>
          </p:cNvSpPr>
          <p:nvPr>
            <p:ph type="title"/>
          </p:nvPr>
        </p:nvSpPr>
        <p:spPr>
          <a:prstGeom prst="rect">
            <a:avLst/>
          </a:prstGeom>
        </p:spPr>
        <p:txBody>
          <a:bodyPr/>
          <a:lstStyle/>
          <a:p>
            <a:pPr lvl="0">
              <a:defRPr sz="1800" cap="none" spc="0">
                <a:solidFill>
                  <a:srgbClr val="000000"/>
                </a:solidFill>
              </a:defRPr>
            </a:pPr>
            <a:r>
              <a:rPr sz="3600" cap="all" spc="-60" dirty="0">
                <a:solidFill>
                  <a:schemeClr val="accent3">
                    <a:lumMod val="75000"/>
                  </a:schemeClr>
                </a:solidFill>
              </a:rPr>
              <a:t>STAKEHOLDERS</a:t>
            </a:r>
          </a:p>
        </p:txBody>
      </p:sp>
      <p:sp>
        <p:nvSpPr>
          <p:cNvPr id="97" name="Shape 97"/>
          <p:cNvSpPr/>
          <p:nvPr/>
        </p:nvSpPr>
        <p:spPr>
          <a:xfrm>
            <a:off x="533403" y="2020823"/>
            <a:ext cx="3949798" cy="3117265"/>
          </a:xfrm>
          <a:prstGeom prst="rect">
            <a:avLst/>
          </a:prstGeom>
          <a:ln w="12700">
            <a:miter lim="400000"/>
          </a:ln>
          <a:extLst>
            <a:ext uri="{C572A759-6A51-4108-AA02-DFA0A04FC94B}">
              <ma14:wrappingTextBoxFlag xmlns="" xmlns:ma14="http://schemas.microsoft.com/office/mac/drawingml/2011/main" val="1"/>
            </a:ext>
          </a:extLst>
        </p:spPr>
        <p:txBody>
          <a:bodyPr lIns="0" tIns="0" rIns="0" bIns="0">
            <a:normAutofit/>
          </a:bodyPr>
          <a:lstStyle/>
          <a:p>
            <a:pPr marL="186531" lvl="0" indent="-186531">
              <a:spcBef>
                <a:spcPts val="600"/>
              </a:spcBef>
              <a:buClr>
                <a:srgbClr val="989898"/>
              </a:buClr>
              <a:buSzPct val="80000"/>
              <a:buFont typeface="Arial"/>
              <a:buChar char="•"/>
            </a:pPr>
            <a:r>
              <a:rPr sz="2000" b="1"/>
              <a:t>End users</a:t>
            </a:r>
          </a:p>
          <a:p>
            <a:pPr marL="186531" lvl="0" indent="-186531">
              <a:spcBef>
                <a:spcPts val="600"/>
              </a:spcBef>
              <a:buClr>
                <a:srgbClr val="989898"/>
              </a:buClr>
              <a:buSzPct val="80000"/>
              <a:buFont typeface="Arial"/>
              <a:buChar char="•"/>
            </a:pPr>
            <a:r>
              <a:rPr sz="2000" b="1"/>
              <a:t>Customers</a:t>
            </a:r>
          </a:p>
          <a:p>
            <a:pPr marL="186531" lvl="0" indent="-186531">
              <a:spcBef>
                <a:spcPts val="600"/>
              </a:spcBef>
              <a:buClr>
                <a:srgbClr val="989898"/>
              </a:buClr>
              <a:buSzPct val="80000"/>
              <a:buFont typeface="Arial"/>
              <a:buChar char="•"/>
            </a:pPr>
            <a:r>
              <a:rPr sz="2000" b="1"/>
              <a:t>Purchasers</a:t>
            </a:r>
          </a:p>
          <a:p>
            <a:pPr marL="186531" lvl="0" indent="-186531">
              <a:spcBef>
                <a:spcPts val="600"/>
              </a:spcBef>
              <a:buClr>
                <a:srgbClr val="989898"/>
              </a:buClr>
              <a:buSzPct val="80000"/>
              <a:buFont typeface="Arial"/>
              <a:buChar char="•"/>
            </a:pPr>
            <a:r>
              <a:rPr sz="2000" b="1"/>
              <a:t>Managerial authorities</a:t>
            </a:r>
          </a:p>
          <a:p>
            <a:pPr marL="186531" lvl="0" indent="-186531">
              <a:spcBef>
                <a:spcPts val="600"/>
              </a:spcBef>
              <a:buClr>
                <a:srgbClr val="989898"/>
              </a:buClr>
              <a:buSzPct val="80000"/>
              <a:buFont typeface="Arial"/>
              <a:buChar char="•"/>
            </a:pPr>
            <a:r>
              <a:rPr sz="2000" b="1"/>
              <a:t>Product Owner should be gateway</a:t>
            </a:r>
          </a:p>
        </p:txBody>
      </p:sp>
      <p:grpSp>
        <p:nvGrpSpPr>
          <p:cNvPr id="100" name="Group 100" descr="C:\Users\saumilchokshi\Desktop\Scrum_Roles_Stakeholders.jpg"/>
          <p:cNvGrpSpPr/>
          <p:nvPr/>
        </p:nvGrpSpPr>
        <p:grpSpPr>
          <a:xfrm>
            <a:off x="4314743" y="1870368"/>
            <a:ext cx="4218684" cy="3670802"/>
            <a:chOff x="0" y="0"/>
            <a:chExt cx="4218682" cy="3670801"/>
          </a:xfrm>
        </p:grpSpPr>
        <p:sp>
          <p:nvSpPr>
            <p:cNvPr id="98" name="Shape 98"/>
            <p:cNvSpPr/>
            <p:nvPr/>
          </p:nvSpPr>
          <p:spPr>
            <a:xfrm>
              <a:off x="0" y="0"/>
              <a:ext cx="4218683" cy="3670802"/>
            </a:xfrm>
            <a:prstGeom prst="rect">
              <a:avLst/>
            </a:prstGeom>
            <a:solidFill>
              <a:srgbClr val="EDEDED"/>
            </a:solidFill>
            <a:ln w="12700" cap="flat">
              <a:noFill/>
              <a:miter lim="400000"/>
            </a:ln>
            <a:effectLst/>
          </p:spPr>
          <p:txBody>
            <a:bodyPr wrap="square" lIns="0" tIns="0" rIns="0" bIns="0" numCol="1" anchor="ctr">
              <a:noAutofit/>
            </a:bodyPr>
            <a:lstStyle/>
            <a:p>
              <a:pPr lvl="0">
                <a:defRPr>
                  <a:solidFill>
                    <a:srgbClr val="303030"/>
                  </a:solidFill>
                  <a:latin typeface="Cambria"/>
                  <a:ea typeface="Cambria"/>
                  <a:cs typeface="Cambria"/>
                  <a:sym typeface="Cambria"/>
                </a:defRPr>
              </a:pPr>
              <a:endParaRPr/>
            </a:p>
          </p:txBody>
        </p:sp>
        <p:pic>
          <p:nvPicPr>
            <p:cNvPr id="99" name="image11.jpg"/>
            <p:cNvPicPr/>
            <p:nvPr/>
          </p:nvPicPr>
          <p:blipFill>
            <a:blip r:embed="rId2" cstate="print">
              <a:extLst/>
            </a:blip>
            <a:stretch>
              <a:fillRect/>
            </a:stretch>
          </p:blipFill>
          <p:spPr>
            <a:xfrm>
              <a:off x="0" y="0"/>
              <a:ext cx="4218683" cy="3670802"/>
            </a:xfrm>
            <a:prstGeom prst="rect">
              <a:avLst/>
            </a:prstGeom>
            <a:ln w="12700" cap="flat">
              <a:noFill/>
              <a:miter lim="400000"/>
            </a:ln>
            <a:effectLst>
              <a:reflection stA="38000" endPos="40000" dir="5400000" sy="-100000" algn="bl" rotWithShape="0"/>
            </a:effectLst>
          </p:spPr>
        </p:pic>
      </p:grpSp>
    </p:spTree>
    <p:extLst>
      <p:ext uri="{BB962C8B-B14F-4D97-AF65-F5344CB8AC3E}">
        <p14:creationId xmlns:p14="http://schemas.microsoft.com/office/powerpoint/2010/main" xmlns="" val="3311768351"/>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Shape 102"/>
          <p:cNvSpPr>
            <a:spLocks noGrp="1"/>
          </p:cNvSpPr>
          <p:nvPr>
            <p:ph type="title"/>
          </p:nvPr>
        </p:nvSpPr>
        <p:spPr>
          <a:prstGeom prst="rect">
            <a:avLst/>
          </a:prstGeom>
        </p:spPr>
        <p:txBody>
          <a:bodyPr/>
          <a:lstStyle/>
          <a:p>
            <a:pPr lvl="0">
              <a:defRPr sz="1800" cap="none" spc="0">
                <a:solidFill>
                  <a:srgbClr val="000000"/>
                </a:solidFill>
              </a:defRPr>
            </a:pPr>
            <a:r>
              <a:rPr sz="3600" cap="all" spc="-60" dirty="0">
                <a:solidFill>
                  <a:schemeClr val="accent3">
                    <a:lumMod val="75000"/>
                  </a:schemeClr>
                </a:solidFill>
              </a:rPr>
              <a:t>EVENTS IN SCRUM</a:t>
            </a:r>
          </a:p>
        </p:txBody>
      </p:sp>
      <p:sp>
        <p:nvSpPr>
          <p:cNvPr id="104" name="Shape 104"/>
          <p:cNvSpPr>
            <a:spLocks noGrp="1"/>
          </p:cNvSpPr>
          <p:nvPr>
            <p:ph type="body" idx="1"/>
          </p:nvPr>
        </p:nvSpPr>
        <p:spPr>
          <a:xfrm>
            <a:off x="373764" y="1902474"/>
            <a:ext cx="8039527" cy="1689939"/>
          </a:xfrm>
          <a:prstGeom prst="rect">
            <a:avLst/>
          </a:prstGeom>
        </p:spPr>
        <p:txBody>
          <a:bodyPr lIns="0" tIns="0" rIns="0" bIns="0"/>
          <a:lstStyle/>
          <a:p>
            <a:pPr marL="169743" lvl="0" indent="-169743" defTabSz="832104">
              <a:spcBef>
                <a:spcPts val="500"/>
              </a:spcBef>
              <a:buClr>
                <a:srgbClr val="989898"/>
              </a:buClr>
              <a:buSzPct val="80000"/>
              <a:buFont typeface="Arial"/>
              <a:buChar char="•"/>
              <a:defRPr sz="1800" b="0"/>
            </a:pPr>
            <a:r>
              <a:rPr sz="1820" b="1"/>
              <a:t>Sprint</a:t>
            </a:r>
          </a:p>
          <a:p>
            <a:pPr marL="0" lvl="2" indent="641734" defTabSz="832104">
              <a:spcBef>
                <a:spcPts val="500"/>
              </a:spcBef>
              <a:buClr>
                <a:srgbClr val="989898"/>
              </a:buClr>
              <a:buSzTx/>
              <a:buFont typeface="Arial"/>
              <a:buNone/>
              <a:defRPr sz="1800" b="0"/>
            </a:pPr>
            <a:r>
              <a:rPr sz="1820" b="1"/>
              <a:t> Sprint Planning Meeting</a:t>
            </a:r>
          </a:p>
          <a:p>
            <a:pPr marL="0" lvl="8" indent="1612201" defTabSz="832104">
              <a:spcBef>
                <a:spcPts val="500"/>
              </a:spcBef>
              <a:buClr>
                <a:srgbClr val="989898"/>
              </a:buClr>
              <a:buSzTx/>
              <a:buFont typeface="Arial"/>
              <a:buNone/>
              <a:defRPr sz="1800" b="0"/>
            </a:pPr>
            <a:r>
              <a:rPr sz="1820" b="1"/>
              <a:t>                         Daily Scrum Meeting							        Retrospectives</a:t>
            </a:r>
          </a:p>
          <a:p>
            <a:pPr marL="0" lvl="8" indent="1612201" defTabSz="832104">
              <a:spcBef>
                <a:spcPts val="500"/>
              </a:spcBef>
              <a:buClr>
                <a:srgbClr val="989898"/>
              </a:buClr>
              <a:buSzTx/>
              <a:buFont typeface="Arial"/>
              <a:buNone/>
              <a:defRPr sz="1800" b="0"/>
            </a:pPr>
            <a:r>
              <a:rPr sz="1820" b="1"/>
              <a:t>					</a:t>
            </a:r>
          </a:p>
        </p:txBody>
      </p:sp>
      <p:pic>
        <p:nvPicPr>
          <p:cNvPr id="105" name="image12.jpg" descr="http://s1.hubimg.com/u/4601270_f520.jpg"/>
          <p:cNvPicPr/>
          <p:nvPr/>
        </p:nvPicPr>
        <p:blipFill>
          <a:blip r:embed="rId2" cstate="print">
            <a:extLst/>
          </a:blip>
          <a:stretch>
            <a:fillRect/>
          </a:stretch>
        </p:blipFill>
        <p:spPr>
          <a:xfrm>
            <a:off x="380999" y="3735869"/>
            <a:ext cx="8382001" cy="2819401"/>
          </a:xfrm>
          <a:prstGeom prst="rect">
            <a:avLst/>
          </a:prstGeom>
          <a:ln w="12700">
            <a:miter lim="400000"/>
          </a:ln>
        </p:spPr>
      </p:pic>
    </p:spTree>
    <p:extLst>
      <p:ext uri="{BB962C8B-B14F-4D97-AF65-F5344CB8AC3E}">
        <p14:creationId xmlns:p14="http://schemas.microsoft.com/office/powerpoint/2010/main" xmlns="" val="236608786"/>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 name="Shape 107"/>
          <p:cNvSpPr>
            <a:spLocks noGrp="1"/>
          </p:cNvSpPr>
          <p:nvPr>
            <p:ph type="title"/>
          </p:nvPr>
        </p:nvSpPr>
        <p:spPr>
          <a:prstGeom prst="rect">
            <a:avLst/>
          </a:prstGeom>
        </p:spPr>
        <p:txBody>
          <a:bodyPr/>
          <a:lstStyle/>
          <a:p>
            <a:pPr lvl="0">
              <a:defRPr sz="1800" cap="none" spc="0">
                <a:solidFill>
                  <a:srgbClr val="000000"/>
                </a:solidFill>
              </a:defRPr>
            </a:pPr>
            <a:r>
              <a:rPr sz="3600" cap="all" spc="-60" dirty="0">
                <a:solidFill>
                  <a:schemeClr val="accent3">
                    <a:lumMod val="75000"/>
                  </a:schemeClr>
                </a:solidFill>
              </a:rPr>
              <a:t>SPRINT</a:t>
            </a:r>
          </a:p>
        </p:txBody>
      </p:sp>
      <p:sp>
        <p:nvSpPr>
          <p:cNvPr id="108" name="Shape 108"/>
          <p:cNvSpPr>
            <a:spLocks noGrp="1"/>
          </p:cNvSpPr>
          <p:nvPr>
            <p:ph type="body" idx="1"/>
          </p:nvPr>
        </p:nvSpPr>
        <p:spPr>
          <a:xfrm>
            <a:off x="457200" y="1752600"/>
            <a:ext cx="4743474" cy="5105400"/>
          </a:xfrm>
          <a:prstGeom prst="rect">
            <a:avLst/>
          </a:prstGeom>
        </p:spPr>
        <p:txBody>
          <a:bodyPr/>
          <a:lstStyle/>
          <a:p>
            <a:pPr marL="186531" lvl="0" indent="-186531">
              <a:buClr>
                <a:srgbClr val="989898"/>
              </a:buClr>
              <a:buSzPct val="80000"/>
              <a:buFont typeface="Arial"/>
              <a:buChar char="•"/>
              <a:defRPr sz="1800" b="0"/>
            </a:pPr>
            <a:r>
              <a:rPr sz="2000" b="1"/>
              <a:t>Sprint is a set period of time during which specific work has to be completed</a:t>
            </a:r>
          </a:p>
          <a:p>
            <a:pPr marL="186531" lvl="0" indent="-186531">
              <a:buClr>
                <a:srgbClr val="989898"/>
              </a:buClr>
              <a:buSzPct val="80000"/>
              <a:buFont typeface="Arial"/>
              <a:buChar char="•"/>
              <a:defRPr sz="1800" b="0"/>
            </a:pPr>
            <a:r>
              <a:rPr sz="2000" b="1"/>
              <a:t>Sprint is normally between 1 week and 1 month</a:t>
            </a:r>
          </a:p>
          <a:p>
            <a:pPr marL="186531" lvl="0" indent="-186531">
              <a:buClr>
                <a:srgbClr val="989898"/>
              </a:buClr>
              <a:buSzPct val="80000"/>
              <a:buFont typeface="Arial"/>
              <a:buChar char="•"/>
              <a:defRPr sz="1800" b="0"/>
            </a:pPr>
            <a:r>
              <a:rPr sz="2000" b="1"/>
              <a:t>Basic unit of development is scrum</a:t>
            </a:r>
          </a:p>
          <a:p>
            <a:pPr marL="186531" lvl="0" indent="-186531">
              <a:buClr>
                <a:srgbClr val="989898"/>
              </a:buClr>
              <a:buSzPct val="80000"/>
              <a:buFont typeface="Arial"/>
              <a:buChar char="•"/>
              <a:defRPr sz="1800" b="0"/>
            </a:pPr>
            <a:r>
              <a:rPr sz="2000" b="1"/>
              <a:t>It is time box effort</a:t>
            </a:r>
          </a:p>
          <a:p>
            <a:pPr marL="186531" lvl="0" indent="-186531">
              <a:buClr>
                <a:srgbClr val="989898"/>
              </a:buClr>
              <a:buSzPct val="80000"/>
              <a:buFont typeface="Arial"/>
              <a:buChar char="•"/>
              <a:defRPr sz="1800" b="0"/>
            </a:pPr>
            <a:r>
              <a:rPr sz="2000" b="1"/>
              <a:t>3 Meetings – Planning ,Daily Scrum, Review</a:t>
            </a:r>
          </a:p>
          <a:p>
            <a:pPr marL="186531" lvl="0" indent="-186531">
              <a:buClr>
                <a:srgbClr val="989898"/>
              </a:buClr>
              <a:buSzPct val="80000"/>
              <a:buFont typeface="Arial"/>
              <a:buChar char="•"/>
              <a:defRPr sz="1800" b="0"/>
            </a:pPr>
            <a:r>
              <a:rPr sz="2000" b="1"/>
              <a:t>Result in shippable and demonstrative code</a:t>
            </a:r>
          </a:p>
          <a:p>
            <a:pPr marL="186531" lvl="0" indent="-186531">
              <a:buClr>
                <a:srgbClr val="989898"/>
              </a:buClr>
              <a:buSzPct val="80000"/>
              <a:buFont typeface="Arial"/>
              <a:buChar char="•"/>
              <a:defRPr sz="1800" b="0"/>
            </a:pPr>
            <a:r>
              <a:rPr sz="2000" b="1"/>
              <a:t>Product demo</a:t>
            </a:r>
          </a:p>
        </p:txBody>
      </p:sp>
      <p:grpSp>
        <p:nvGrpSpPr>
          <p:cNvPr id="112" name="Group 112" descr="http://www.certiconglobal.com/sites/default/files/images/imce/scrum.jpg"/>
          <p:cNvGrpSpPr/>
          <p:nvPr/>
        </p:nvGrpSpPr>
        <p:grpSpPr>
          <a:xfrm>
            <a:off x="5196010" y="1799247"/>
            <a:ext cx="3287155" cy="2954448"/>
            <a:chOff x="0" y="0"/>
            <a:chExt cx="3287154" cy="2954446"/>
          </a:xfrm>
        </p:grpSpPr>
        <p:sp>
          <p:nvSpPr>
            <p:cNvPr id="110" name="Shape 110"/>
            <p:cNvSpPr/>
            <p:nvPr/>
          </p:nvSpPr>
          <p:spPr>
            <a:xfrm>
              <a:off x="0" y="0"/>
              <a:ext cx="3287155" cy="2954447"/>
            </a:xfrm>
            <a:prstGeom prst="rect">
              <a:avLst/>
            </a:prstGeom>
            <a:solidFill>
              <a:srgbClr val="EDEDED"/>
            </a:solidFill>
            <a:ln w="12700" cap="flat">
              <a:noFill/>
              <a:miter lim="400000"/>
            </a:ln>
            <a:effectLst/>
          </p:spPr>
          <p:txBody>
            <a:bodyPr wrap="square" lIns="0" tIns="0" rIns="0" bIns="0" numCol="1" anchor="ctr">
              <a:noAutofit/>
            </a:bodyPr>
            <a:lstStyle/>
            <a:p>
              <a:pPr lvl="0">
                <a:defRPr>
                  <a:solidFill>
                    <a:srgbClr val="303030"/>
                  </a:solidFill>
                  <a:latin typeface="Cambria"/>
                  <a:ea typeface="Cambria"/>
                  <a:cs typeface="Cambria"/>
                  <a:sym typeface="Cambria"/>
                </a:defRPr>
              </a:pPr>
              <a:endParaRPr/>
            </a:p>
          </p:txBody>
        </p:sp>
        <p:pic>
          <p:nvPicPr>
            <p:cNvPr id="111" name="image13.jpg"/>
            <p:cNvPicPr/>
            <p:nvPr/>
          </p:nvPicPr>
          <p:blipFill>
            <a:blip r:embed="rId2" cstate="print">
              <a:extLst/>
            </a:blip>
            <a:stretch>
              <a:fillRect/>
            </a:stretch>
          </p:blipFill>
          <p:spPr>
            <a:xfrm>
              <a:off x="0" y="0"/>
              <a:ext cx="3287155" cy="2954447"/>
            </a:xfrm>
            <a:prstGeom prst="rect">
              <a:avLst/>
            </a:prstGeom>
            <a:ln w="12700" cap="flat">
              <a:noFill/>
              <a:miter lim="400000"/>
            </a:ln>
            <a:effectLst>
              <a:reflection stA="38000" endPos="40000" dir="5400000" sy="-100000" algn="bl" rotWithShape="0"/>
            </a:effectLst>
          </p:spPr>
        </p:pic>
      </p:grpSp>
    </p:spTree>
    <p:extLst>
      <p:ext uri="{BB962C8B-B14F-4D97-AF65-F5344CB8AC3E}">
        <p14:creationId xmlns:p14="http://schemas.microsoft.com/office/powerpoint/2010/main" xmlns="" val="3911114874"/>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 name="Shape 114"/>
          <p:cNvSpPr>
            <a:spLocks noGrp="1"/>
          </p:cNvSpPr>
          <p:nvPr>
            <p:ph type="title"/>
          </p:nvPr>
        </p:nvSpPr>
        <p:spPr>
          <a:xfrm>
            <a:off x="457200" y="0"/>
            <a:ext cx="5791200" cy="915766"/>
          </a:xfrm>
          <a:prstGeom prst="rect">
            <a:avLst/>
          </a:prstGeom>
        </p:spPr>
        <p:txBody>
          <a:bodyPr/>
          <a:lstStyle>
            <a:lvl1pPr>
              <a:defRPr sz="3200"/>
            </a:lvl1pPr>
          </a:lstStyle>
          <a:p>
            <a:pPr lvl="0">
              <a:defRPr sz="1800" cap="none" spc="0">
                <a:solidFill>
                  <a:srgbClr val="000000"/>
                </a:solidFill>
              </a:defRPr>
            </a:pPr>
            <a:r>
              <a:rPr sz="3200" cap="all" spc="-60" dirty="0">
                <a:solidFill>
                  <a:schemeClr val="accent3">
                    <a:lumMod val="75000"/>
                  </a:schemeClr>
                </a:solidFill>
              </a:rPr>
              <a:t>SPRINT</a:t>
            </a:r>
          </a:p>
        </p:txBody>
      </p:sp>
      <p:pic>
        <p:nvPicPr>
          <p:cNvPr id="116" name="Screen Shot 2015-06-09 at 11.58.19 PM.png"/>
          <p:cNvPicPr/>
          <p:nvPr/>
        </p:nvPicPr>
        <p:blipFill>
          <a:blip r:embed="rId2" cstate="print">
            <a:extLst/>
          </a:blip>
          <a:stretch>
            <a:fillRect/>
          </a:stretch>
        </p:blipFill>
        <p:spPr>
          <a:xfrm>
            <a:off x="1902271" y="941592"/>
            <a:ext cx="6592197" cy="5916311"/>
          </a:xfrm>
          <a:prstGeom prst="rect">
            <a:avLst/>
          </a:prstGeom>
          <a:ln w="12700">
            <a:miter lim="400000"/>
          </a:ln>
        </p:spPr>
      </p:pic>
    </p:spTree>
    <p:extLst>
      <p:ext uri="{BB962C8B-B14F-4D97-AF65-F5344CB8AC3E}">
        <p14:creationId xmlns:p14="http://schemas.microsoft.com/office/powerpoint/2010/main" xmlns="" val="358529909"/>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chemeClr val="accent3">
                    <a:lumMod val="75000"/>
                  </a:schemeClr>
                </a:solidFill>
              </a:rPr>
              <a:t>Types of questions in Interview </a:t>
            </a:r>
            <a:endParaRPr lang="en-US" dirty="0">
              <a:solidFill>
                <a:schemeClr val="accent3">
                  <a:lumMod val="75000"/>
                </a:schemeClr>
              </a:solidFill>
            </a:endParaRPr>
          </a:p>
        </p:txBody>
      </p:sp>
      <p:sp>
        <p:nvSpPr>
          <p:cNvPr id="3" name="Content Placeholder 2"/>
          <p:cNvSpPr>
            <a:spLocks noGrp="1"/>
          </p:cNvSpPr>
          <p:nvPr>
            <p:ph idx="1"/>
          </p:nvPr>
        </p:nvSpPr>
        <p:spPr/>
        <p:txBody>
          <a:bodyPr/>
          <a:lstStyle/>
          <a:p>
            <a:pPr>
              <a:lnSpc>
                <a:spcPct val="150000"/>
              </a:lnSpc>
            </a:pPr>
            <a:r>
              <a:rPr lang="en-US" dirty="0" smtClean="0"/>
              <a:t>1.Availability of time</a:t>
            </a:r>
          </a:p>
          <a:p>
            <a:pPr>
              <a:lnSpc>
                <a:spcPct val="150000"/>
              </a:lnSpc>
            </a:pPr>
            <a:r>
              <a:rPr lang="en-US" dirty="0" smtClean="0"/>
              <a:t>2.Location</a:t>
            </a:r>
          </a:p>
          <a:p>
            <a:pPr>
              <a:lnSpc>
                <a:spcPct val="150000"/>
              </a:lnSpc>
            </a:pPr>
            <a:r>
              <a:rPr lang="en-US" dirty="0" smtClean="0"/>
              <a:t>3.Online register</a:t>
            </a:r>
          </a:p>
          <a:p>
            <a:pPr>
              <a:lnSpc>
                <a:spcPct val="150000"/>
              </a:lnSpc>
            </a:pPr>
            <a:r>
              <a:rPr lang="en-US" dirty="0" smtClean="0"/>
              <a:t>4.Personal details</a:t>
            </a:r>
          </a:p>
          <a:p>
            <a:pPr>
              <a:lnSpc>
                <a:spcPct val="150000"/>
              </a:lnSpc>
            </a:pPr>
            <a:r>
              <a:rPr lang="en-US" dirty="0" smtClean="0"/>
              <a:t>5.Previous experience</a:t>
            </a:r>
          </a:p>
          <a:p>
            <a:pPr>
              <a:lnSpc>
                <a:spcPct val="150000"/>
              </a:lnSpc>
            </a:pPr>
            <a:r>
              <a:rPr lang="en-US" dirty="0" smtClean="0"/>
              <a:t>6.Suggestion</a:t>
            </a:r>
          </a:p>
          <a:p>
            <a:pPr>
              <a:lnSpc>
                <a:spcPct val="150000"/>
              </a:lnSpc>
            </a:pPr>
            <a:r>
              <a:rPr lang="en-US" dirty="0" smtClean="0"/>
              <a:t>7.Ability of time</a:t>
            </a:r>
          </a:p>
          <a:p>
            <a:endParaRPr lang="en-US" dirty="0"/>
          </a:p>
        </p:txBody>
      </p:sp>
    </p:spTree>
    <p:extLst>
      <p:ext uri="{BB962C8B-B14F-4D97-AF65-F5344CB8AC3E}">
        <p14:creationId xmlns:p14="http://schemas.microsoft.com/office/powerpoint/2010/main" xmlns="" val="343203017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5791200" cy="1371600"/>
          </a:xfrm>
        </p:spPr>
        <p:txBody>
          <a:bodyPr/>
          <a:lstStyle/>
          <a:p>
            <a:r>
              <a:rPr lang="en-US" dirty="0" smtClean="0">
                <a:solidFill>
                  <a:schemeClr val="accent3">
                    <a:lumMod val="75000"/>
                  </a:schemeClr>
                </a:solidFill>
              </a:rPr>
              <a:t>PERSONAS</a:t>
            </a:r>
            <a:endParaRPr lang="en-US" dirty="0">
              <a:solidFill>
                <a:schemeClr val="accent3">
                  <a:lumMod val="75000"/>
                </a:schemeClr>
              </a:solidFill>
            </a:endParaRPr>
          </a:p>
        </p:txBody>
      </p:sp>
      <p:pic>
        <p:nvPicPr>
          <p:cNvPr id="5" name="Content Placeholder 4"/>
          <p:cNvPicPr>
            <a:picLocks noGrp="1" noChangeAspect="1"/>
          </p:cNvPicPr>
          <p:nvPr>
            <p:ph idx="1"/>
          </p:nvPr>
        </p:nvPicPr>
        <p:blipFill>
          <a:blip r:embed="rId2" cstate="print">
            <a:extLst>
              <a:ext uri="{28A0092B-C50C-407E-A947-70E740481C1C}">
                <a14:useLocalDpi xmlns:a14="http://schemas.microsoft.com/office/drawing/2010/main" xmlns="" val="0"/>
              </a:ext>
            </a:extLst>
          </a:blip>
          <a:stretch>
            <a:fillRect/>
          </a:stretch>
        </p:blipFill>
        <p:spPr>
          <a:xfrm>
            <a:off x="166853" y="1676400"/>
            <a:ext cx="8367547" cy="4648200"/>
          </a:xfrm>
        </p:spPr>
      </p:pic>
    </p:spTree>
    <p:extLst>
      <p:ext uri="{BB962C8B-B14F-4D97-AF65-F5344CB8AC3E}">
        <p14:creationId xmlns:p14="http://schemas.microsoft.com/office/powerpoint/2010/main" xmlns="" val="271171544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3">
                    <a:lumMod val="75000"/>
                  </a:schemeClr>
                </a:solidFill>
              </a:rPr>
              <a:t>Empathy map </a:t>
            </a:r>
            <a:endParaRPr lang="en-US" dirty="0">
              <a:solidFill>
                <a:schemeClr val="accent3">
                  <a:lumMod val="75000"/>
                </a:schemeClr>
              </a:solidFill>
            </a:endParaRPr>
          </a:p>
        </p:txBody>
      </p:sp>
      <p:sp>
        <p:nvSpPr>
          <p:cNvPr id="3" name="Content Placeholder 2"/>
          <p:cNvSpPr>
            <a:spLocks noGrp="1"/>
          </p:cNvSpPr>
          <p:nvPr>
            <p:ph idx="1"/>
          </p:nvPr>
        </p:nvSpPr>
        <p:spPr>
          <a:xfrm>
            <a:off x="457200" y="1752600"/>
            <a:ext cx="7696200" cy="4571999"/>
          </a:xfrm>
        </p:spPr>
        <p:txBody>
          <a:bodyPr>
            <a:normAutofit/>
          </a:bodyPr>
          <a:lstStyle/>
          <a:p>
            <a:pPr algn="just">
              <a:lnSpc>
                <a:spcPct val="150000"/>
              </a:lnSpc>
              <a:buFont typeface="Wingdings" pitchFamily="2" charset="2"/>
              <a:buChar char="§"/>
            </a:pPr>
            <a:r>
              <a:rPr lang="en-US" dirty="0" smtClean="0"/>
              <a:t>Thinking &amp; feeling about their worries or aspirations?</a:t>
            </a:r>
          </a:p>
          <a:p>
            <a:pPr algn="just">
              <a:lnSpc>
                <a:spcPct val="150000"/>
              </a:lnSpc>
              <a:buFont typeface="Wingdings" pitchFamily="2" charset="2"/>
              <a:buChar char="§"/>
            </a:pPr>
            <a:r>
              <a:rPr lang="en-US" dirty="0" smtClean="0"/>
              <a:t> Hearing while using our product, from their friends or boss?</a:t>
            </a:r>
          </a:p>
          <a:p>
            <a:pPr algn="just">
              <a:lnSpc>
                <a:spcPct val="150000"/>
              </a:lnSpc>
              <a:buFont typeface="Wingdings" pitchFamily="2" charset="2"/>
              <a:buChar char="§"/>
            </a:pPr>
            <a:r>
              <a:rPr lang="en-US" dirty="0" smtClean="0"/>
              <a:t>Seeing while using our product in their environment?</a:t>
            </a:r>
          </a:p>
          <a:p>
            <a:pPr algn="just">
              <a:lnSpc>
                <a:spcPct val="150000"/>
              </a:lnSpc>
              <a:buFont typeface="Wingdings" pitchFamily="2" charset="2"/>
              <a:buChar char="§"/>
            </a:pPr>
            <a:r>
              <a:rPr lang="en-US" dirty="0" smtClean="0"/>
              <a:t>Saying &amp; doing while using our product in public or in private?</a:t>
            </a:r>
          </a:p>
          <a:p>
            <a:pPr algn="just">
              <a:lnSpc>
                <a:spcPct val="150000"/>
              </a:lnSpc>
              <a:buFont typeface="Wingdings" pitchFamily="2" charset="2"/>
              <a:buChar char="§"/>
            </a:pPr>
            <a:r>
              <a:rPr lang="en-US" dirty="0" smtClean="0"/>
              <a:t>Experiencing as a pain point or fear when using our product?</a:t>
            </a:r>
          </a:p>
          <a:p>
            <a:pPr algn="just">
              <a:lnSpc>
                <a:spcPct val="150000"/>
              </a:lnSpc>
              <a:buFont typeface="Wingdings" pitchFamily="2" charset="2"/>
              <a:buChar char="§"/>
            </a:pPr>
            <a:r>
              <a:rPr lang="en-US" dirty="0" smtClean="0"/>
              <a:t>Experiencing as a positive or gain when using our product?</a:t>
            </a:r>
          </a:p>
          <a:p>
            <a:pPr algn="just">
              <a:lnSpc>
                <a:spcPct val="150000"/>
              </a:lnSpc>
            </a:pPr>
            <a:endParaRPr lang="en-US" dirty="0"/>
          </a:p>
        </p:txBody>
      </p:sp>
    </p:spTree>
    <p:extLst>
      <p:ext uri="{BB962C8B-B14F-4D97-AF65-F5344CB8AC3E}">
        <p14:creationId xmlns:p14="http://schemas.microsoft.com/office/powerpoint/2010/main" xmlns="" val="323083974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2667000" cy="631658"/>
          </a:xfrm>
        </p:spPr>
        <p:txBody>
          <a:bodyPr>
            <a:normAutofit fontScale="90000"/>
          </a:bodyPr>
          <a:lstStyle/>
          <a:p>
            <a:r>
              <a:rPr lang="en-US" dirty="0" smtClean="0">
                <a:solidFill>
                  <a:schemeClr val="accent3">
                    <a:lumMod val="75000"/>
                  </a:schemeClr>
                </a:solidFill>
              </a:rPr>
              <a:t>empathy</a:t>
            </a:r>
            <a:endParaRPr lang="en-US" dirty="0">
              <a:solidFill>
                <a:schemeClr val="accent3">
                  <a:lumMod val="75000"/>
                </a:schemeClr>
              </a:solidFill>
            </a:endParaRPr>
          </a:p>
        </p:txBody>
      </p:sp>
      <p:pic>
        <p:nvPicPr>
          <p:cNvPr id="5" name="Content Placeholder 4"/>
          <p:cNvPicPr>
            <a:picLocks noGrp="1" noChangeAspect="1"/>
          </p:cNvPicPr>
          <p:nvPr>
            <p:ph idx="1"/>
          </p:nvPr>
        </p:nvPicPr>
        <p:blipFill>
          <a:blip r:embed="rId2" cstate="print">
            <a:extLst>
              <a:ext uri="{28A0092B-C50C-407E-A947-70E740481C1C}">
                <a14:useLocalDpi xmlns:a14="http://schemas.microsoft.com/office/drawing/2010/main" xmlns="" val="0"/>
              </a:ext>
            </a:extLst>
          </a:blip>
          <a:stretch>
            <a:fillRect/>
          </a:stretch>
        </p:blipFill>
        <p:spPr>
          <a:xfrm>
            <a:off x="152400" y="1524000"/>
            <a:ext cx="8538567" cy="4800600"/>
          </a:xfrm>
        </p:spPr>
      </p:pic>
    </p:spTree>
    <p:extLst>
      <p:ext uri="{BB962C8B-B14F-4D97-AF65-F5344CB8AC3E}">
        <p14:creationId xmlns:p14="http://schemas.microsoft.com/office/powerpoint/2010/main" xmlns="" val="77663983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3">
                    <a:lumMod val="75000"/>
                  </a:schemeClr>
                </a:solidFill>
              </a:rPr>
              <a:t>User story</a:t>
            </a:r>
            <a:endParaRPr lang="en-US" dirty="0">
              <a:solidFill>
                <a:schemeClr val="accent3">
                  <a:lumMod val="75000"/>
                </a:schemeClr>
              </a:solidFill>
            </a:endParaRPr>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xmlns="" val="0"/>
              </a:ext>
            </a:extLst>
          </a:blip>
          <a:stretch>
            <a:fillRect/>
          </a:stretch>
        </p:blipFill>
        <p:spPr>
          <a:xfrm>
            <a:off x="609600" y="2300499"/>
            <a:ext cx="2603500" cy="1841500"/>
          </a:xfrm>
        </p:spPr>
      </p:pic>
      <p:pic>
        <p:nvPicPr>
          <p:cNvPr id="5" name="Picture 4"/>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3060700" y="4141999"/>
            <a:ext cx="4597400" cy="2095500"/>
          </a:xfrm>
          <a:prstGeom prst="rect">
            <a:avLst/>
          </a:prstGeom>
        </p:spPr>
      </p:pic>
      <p:sp>
        <p:nvSpPr>
          <p:cNvPr id="6" name="TextBox 5"/>
          <p:cNvSpPr txBox="1"/>
          <p:nvPr/>
        </p:nvSpPr>
        <p:spPr>
          <a:xfrm>
            <a:off x="5105400" y="838518"/>
            <a:ext cx="2483372" cy="2677656"/>
          </a:xfrm>
          <a:prstGeom prst="rect">
            <a:avLst/>
          </a:prstGeom>
          <a:noFill/>
        </p:spPr>
        <p:txBody>
          <a:bodyPr wrap="none" rtlCol="0">
            <a:spAutoFit/>
          </a:bodyPr>
          <a:lstStyle/>
          <a:p>
            <a:pPr>
              <a:lnSpc>
                <a:spcPct val="200000"/>
              </a:lnSpc>
            </a:pPr>
            <a:r>
              <a:rPr lang="en-US" sz="2800" b="1" dirty="0" smtClean="0">
                <a:solidFill>
                  <a:srgbClr val="FF0000"/>
                </a:solidFill>
                <a:effectLst>
                  <a:outerShdw blurRad="38100" dist="38100" dir="2700000" algn="tl">
                    <a:srgbClr val="000000">
                      <a:alpha val="43137"/>
                    </a:srgbClr>
                  </a:outerShdw>
                </a:effectLst>
              </a:rPr>
              <a:t>As Customer</a:t>
            </a:r>
          </a:p>
          <a:p>
            <a:pPr>
              <a:lnSpc>
                <a:spcPct val="200000"/>
              </a:lnSpc>
            </a:pPr>
            <a:r>
              <a:rPr lang="en-US" sz="2800" b="1" dirty="0" smtClean="0">
                <a:solidFill>
                  <a:srgbClr val="FF0000"/>
                </a:solidFill>
                <a:effectLst>
                  <a:outerShdw blurRad="38100" dist="38100" dir="2700000" algn="tl">
                    <a:srgbClr val="000000">
                      <a:alpha val="43137"/>
                    </a:srgbClr>
                  </a:outerShdw>
                </a:effectLst>
              </a:rPr>
              <a:t>As Developer</a:t>
            </a:r>
          </a:p>
          <a:p>
            <a:pPr>
              <a:lnSpc>
                <a:spcPct val="200000"/>
              </a:lnSpc>
            </a:pPr>
            <a:r>
              <a:rPr lang="en-US" sz="2800" b="1" dirty="0" smtClean="0">
                <a:solidFill>
                  <a:srgbClr val="FF0000"/>
                </a:solidFill>
                <a:effectLst>
                  <a:outerShdw blurRad="38100" dist="38100" dir="2700000" algn="tl">
                    <a:srgbClr val="000000">
                      <a:alpha val="43137"/>
                    </a:srgbClr>
                  </a:outerShdw>
                </a:effectLst>
              </a:rPr>
              <a:t>As Owner</a:t>
            </a:r>
            <a:endParaRPr lang="en-US" sz="2800" b="1" dirty="0">
              <a:solidFill>
                <a:srgbClr val="FF00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xmlns="" val="69139469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6255" y="-76200"/>
            <a:ext cx="5791200" cy="1371600"/>
          </a:xfrm>
        </p:spPr>
        <p:txBody>
          <a:bodyPr>
            <a:normAutofit fontScale="90000"/>
          </a:bodyPr>
          <a:lstStyle/>
          <a:p>
            <a:r>
              <a:rPr lang="en-US" dirty="0">
                <a:solidFill>
                  <a:schemeClr val="accent3">
                    <a:lumMod val="75000"/>
                  </a:schemeClr>
                </a:solidFill>
              </a:rPr>
              <a:t/>
            </a:r>
            <a:br>
              <a:rPr lang="en-US" dirty="0">
                <a:solidFill>
                  <a:schemeClr val="accent3">
                    <a:lumMod val="75000"/>
                  </a:schemeClr>
                </a:solidFill>
              </a:rPr>
            </a:br>
            <a:r>
              <a:rPr lang="en-US" dirty="0" smtClean="0">
                <a:solidFill>
                  <a:schemeClr val="accent3">
                    <a:lumMod val="75000"/>
                  </a:schemeClr>
                </a:solidFill>
              </a:rPr>
              <a:t>software PROTOTYPE</a:t>
            </a:r>
            <a:endParaRPr lang="en-US"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xmlns="" val="0"/>
              </a:ext>
            </a:extLst>
          </a:blip>
          <a:stretch>
            <a:fillRect/>
          </a:stretch>
        </p:blipFill>
        <p:spPr>
          <a:xfrm>
            <a:off x="152400" y="1524318"/>
            <a:ext cx="8599182" cy="4800282"/>
          </a:xfrm>
        </p:spPr>
      </p:pic>
    </p:spTree>
    <p:extLst>
      <p:ext uri="{BB962C8B-B14F-4D97-AF65-F5344CB8AC3E}">
        <p14:creationId xmlns:p14="http://schemas.microsoft.com/office/powerpoint/2010/main" xmlns="" val="71946886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1905000"/>
            <a:ext cx="3276600" cy="2209800"/>
          </a:xfrm>
        </p:spPr>
        <p:txBody>
          <a:bodyPr/>
          <a:lstStyle/>
          <a:p>
            <a:r>
              <a:rPr lang="en-US" dirty="0" smtClean="0">
                <a:cs typeface="Aharoni" panose="02010803020104030203" pitchFamily="2" charset="-79"/>
              </a:rPr>
              <a:t>-&gt; Methodology</a:t>
            </a:r>
          </a:p>
          <a:p>
            <a:r>
              <a:rPr lang="en-US" dirty="0">
                <a:cs typeface="Aharoni" panose="02010803020104030203" pitchFamily="2" charset="-79"/>
              </a:rPr>
              <a:t>-&gt; </a:t>
            </a:r>
            <a:r>
              <a:rPr lang="en-US" dirty="0" smtClean="0">
                <a:cs typeface="Aharoni" panose="02010803020104030203" pitchFamily="2" charset="-79"/>
              </a:rPr>
              <a:t>Frequent</a:t>
            </a:r>
          </a:p>
          <a:p>
            <a:r>
              <a:rPr lang="en-US" dirty="0" smtClean="0">
                <a:cs typeface="Aharoni" panose="02010803020104030203" pitchFamily="2" charset="-79"/>
              </a:rPr>
              <a:t>-&gt; Simple and Effective</a:t>
            </a:r>
          </a:p>
          <a:p>
            <a:r>
              <a:rPr lang="en-US" dirty="0" smtClean="0">
                <a:cs typeface="Aharoni" panose="02010803020104030203" pitchFamily="2" charset="-79"/>
              </a:rPr>
              <a:t>-&gt; Time-Boxed</a:t>
            </a:r>
          </a:p>
          <a:p>
            <a:r>
              <a:rPr lang="en-US" dirty="0" smtClean="0">
                <a:cs typeface="Aharoni" panose="02010803020104030203" pitchFamily="2" charset="-79"/>
              </a:rPr>
              <a:t>-&gt; Very Collaborative</a:t>
            </a:r>
          </a:p>
        </p:txBody>
      </p:sp>
      <p:sp>
        <p:nvSpPr>
          <p:cNvPr id="4" name="Title 1"/>
          <p:cNvSpPr>
            <a:spLocks noGrp="1"/>
          </p:cNvSpPr>
          <p:nvPr>
            <p:ph type="title"/>
          </p:nvPr>
        </p:nvSpPr>
        <p:spPr>
          <a:xfrm>
            <a:off x="381000" y="-381000"/>
            <a:ext cx="6934200" cy="1371600"/>
          </a:xfrm>
        </p:spPr>
        <p:txBody>
          <a:bodyPr>
            <a:noAutofit/>
          </a:bodyPr>
          <a:lstStyle/>
          <a:p>
            <a:pPr eaLnBrk="1" hangingPunct="1">
              <a:lnSpc>
                <a:spcPct val="100000"/>
              </a:lnSpc>
              <a:defRPr/>
            </a:pPr>
            <a:r>
              <a:rPr lang="en-US" sz="2800" dirty="0" smtClean="0">
                <a:solidFill>
                  <a:schemeClr val="accent3">
                    <a:lumMod val="75000"/>
                  </a:schemeClr>
                </a:solidFill>
              </a:rPr>
              <a:t>What is agile development?</a:t>
            </a:r>
            <a:endParaRPr lang="en-US" sz="2800" dirty="0" smtClean="0">
              <a:solidFill>
                <a:schemeClr val="accent3">
                  <a:lumMod val="75000"/>
                </a:schemeClr>
              </a:solidFill>
              <a:ea typeface="ＭＳ Ｐゴシック" charset="-128"/>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2895600" y="3352800"/>
            <a:ext cx="5486400" cy="2865725"/>
          </a:xfrm>
          <a:prstGeom prst="rect">
            <a:avLst/>
          </a:prstGeom>
        </p:spPr>
      </p:pic>
    </p:spTree>
    <p:extLst>
      <p:ext uri="{BB962C8B-B14F-4D97-AF65-F5344CB8AC3E}">
        <p14:creationId xmlns:p14="http://schemas.microsoft.com/office/powerpoint/2010/main" xmlns="" val="380128541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user\Downloads\orange-developer.jp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2819400" y="2438400"/>
            <a:ext cx="2743200" cy="3061010"/>
          </a:xfrm>
          <a:prstGeom prst="rect">
            <a:avLst/>
          </a:prstGeom>
          <a:noFill/>
          <a:extLst>
            <a:ext uri="{909E8E84-426E-40DD-AFC4-6F175D3DCCD1}">
              <a14:hiddenFill xmlns:a14="http://schemas.microsoft.com/office/drawing/2010/main" xmlns="">
                <a:solidFill>
                  <a:srgbClr val="FFFFFF"/>
                </a:solidFill>
              </a14:hiddenFill>
            </a:ext>
          </a:extLst>
        </p:spPr>
      </p:pic>
      <p:sp>
        <p:nvSpPr>
          <p:cNvPr id="2" name="Заголовок 1"/>
          <p:cNvSpPr>
            <a:spLocks noGrp="1"/>
          </p:cNvSpPr>
          <p:nvPr>
            <p:ph type="title"/>
          </p:nvPr>
        </p:nvSpPr>
        <p:spPr>
          <a:xfrm>
            <a:off x="457200" y="-76200"/>
            <a:ext cx="6477000" cy="1371600"/>
          </a:xfrm>
        </p:spPr>
        <p:txBody>
          <a:bodyPr>
            <a:normAutofit/>
          </a:bodyPr>
          <a:lstStyle/>
          <a:p>
            <a:r>
              <a:rPr lang="en-US" dirty="0" smtClean="0">
                <a:solidFill>
                  <a:schemeClr val="accent3">
                    <a:lumMod val="75000"/>
                  </a:schemeClr>
                </a:solidFill>
              </a:rPr>
              <a:t/>
            </a:r>
            <a:br>
              <a:rPr lang="en-US" dirty="0" smtClean="0">
                <a:solidFill>
                  <a:schemeClr val="accent3">
                    <a:lumMod val="75000"/>
                  </a:schemeClr>
                </a:solidFill>
              </a:rPr>
            </a:br>
            <a:r>
              <a:rPr lang="en-US" dirty="0" smtClean="0">
                <a:solidFill>
                  <a:schemeClr val="accent3">
                    <a:lumMod val="75000"/>
                  </a:schemeClr>
                </a:solidFill>
              </a:rPr>
              <a:t>app PROTOTYPE</a:t>
            </a:r>
            <a:endParaRPr lang="ru-RU" dirty="0">
              <a:solidFill>
                <a:schemeClr val="accent3">
                  <a:lumMod val="75000"/>
                </a:schemeClr>
              </a:solidFill>
            </a:endParaRPr>
          </a:p>
        </p:txBody>
      </p:sp>
      <p:sp>
        <p:nvSpPr>
          <p:cNvPr id="3" name="Объект 2"/>
          <p:cNvSpPr>
            <a:spLocks noGrp="1"/>
          </p:cNvSpPr>
          <p:nvPr>
            <p:ph idx="1"/>
          </p:nvPr>
        </p:nvSpPr>
        <p:spPr>
          <a:xfrm>
            <a:off x="457200" y="1524000"/>
            <a:ext cx="8001000" cy="5211763"/>
          </a:xfrm>
        </p:spPr>
        <p:txBody>
          <a:bodyPr/>
          <a:lstStyle/>
          <a:p>
            <a:r>
              <a:rPr lang="en-US" dirty="0" smtClean="0"/>
              <a:t>My role in Scrum Team: Developer , Backend developer</a:t>
            </a:r>
          </a:p>
          <a:p>
            <a:r>
              <a:rPr lang="en-US" dirty="0" smtClean="0"/>
              <a:t>My activities: Develop App prototype, Contribute to Test Cases</a:t>
            </a:r>
          </a:p>
          <a:p>
            <a:endParaRPr lang="en-US" dirty="0" smtClean="0"/>
          </a:p>
          <a:p>
            <a:endParaRPr lang="en-US" dirty="0" smtClean="0"/>
          </a:p>
          <a:p>
            <a:endParaRPr lang="en-US" dirty="0"/>
          </a:p>
          <a:p>
            <a:endParaRPr lang="en-US" dirty="0" smtClean="0"/>
          </a:p>
          <a:p>
            <a:endParaRPr lang="en-US" dirty="0"/>
          </a:p>
          <a:p>
            <a:endParaRPr lang="en-US" dirty="0" smtClean="0"/>
          </a:p>
          <a:p>
            <a:r>
              <a:rPr lang="en-US" dirty="0" smtClean="0"/>
              <a:t>Task 5: </a:t>
            </a:r>
            <a:endParaRPr lang="ru-RU" b="0" dirty="0"/>
          </a:p>
          <a:p>
            <a:r>
              <a:rPr lang="en-US" b="0" dirty="0" smtClean="0"/>
              <a:t>“Create </a:t>
            </a:r>
            <a:r>
              <a:rPr lang="en-US" b="0" dirty="0"/>
              <a:t>a non-functional prototype based on your user stories. Please use story boards in order to visualize business processes</a:t>
            </a:r>
            <a:r>
              <a:rPr lang="en-US" b="0" dirty="0" smtClean="0"/>
              <a:t>.” </a:t>
            </a:r>
            <a:endParaRPr lang="ru-RU" dirty="0"/>
          </a:p>
        </p:txBody>
      </p:sp>
    </p:spTree>
    <p:extLst>
      <p:ext uri="{BB962C8B-B14F-4D97-AF65-F5344CB8AC3E}">
        <p14:creationId xmlns:p14="http://schemas.microsoft.com/office/powerpoint/2010/main" xmlns="" val="165752659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367109" y="1219200"/>
            <a:ext cx="7620000" cy="5287963"/>
          </a:xfrm>
        </p:spPr>
        <p:txBody>
          <a:bodyPr/>
          <a:lstStyle/>
          <a:p>
            <a:r>
              <a:rPr lang="en-US" dirty="0" smtClean="0"/>
              <a:t>My activities began as soon as: </a:t>
            </a:r>
          </a:p>
          <a:p>
            <a:endParaRPr lang="en-US" dirty="0" smtClean="0"/>
          </a:p>
          <a:p>
            <a:pPr marL="342900" indent="-342900">
              <a:spcBef>
                <a:spcPts val="0"/>
              </a:spcBef>
              <a:spcAft>
                <a:spcPts val="0"/>
              </a:spcAft>
              <a:buFont typeface="Wingdings" pitchFamily="2" charset="2"/>
              <a:buChar char="§"/>
            </a:pPr>
            <a:r>
              <a:rPr lang="en-US" b="0" dirty="0" smtClean="0"/>
              <a:t>All interviews containing requirements from the user’s regarding the Bike/E-bike renting system were collected and analyzed</a:t>
            </a:r>
          </a:p>
          <a:p>
            <a:pPr marL="342900" indent="-342900">
              <a:buFont typeface="Wingdings" pitchFamily="2" charset="2"/>
              <a:buChar char="§"/>
            </a:pPr>
            <a:r>
              <a:rPr lang="en-US" b="0" dirty="0" smtClean="0"/>
              <a:t>An idea of desired product was obtained, based on user requirements</a:t>
            </a:r>
          </a:p>
          <a:p>
            <a:r>
              <a:rPr lang="en-US" dirty="0" smtClean="0"/>
              <a:t> </a:t>
            </a:r>
            <a:endParaRPr lang="en-US" dirty="0"/>
          </a:p>
        </p:txBody>
      </p:sp>
      <p:sp>
        <p:nvSpPr>
          <p:cNvPr id="5" name="Заголовок 1"/>
          <p:cNvSpPr txBox="1">
            <a:spLocks/>
          </p:cNvSpPr>
          <p:nvPr/>
        </p:nvSpPr>
        <p:spPr>
          <a:xfrm>
            <a:off x="277018" y="-304800"/>
            <a:ext cx="6477000" cy="1371600"/>
          </a:xfrm>
          <a:prstGeom prst="rect">
            <a:avLst/>
          </a:prstGeom>
        </p:spPr>
        <p:txBody>
          <a:bodyPr vert="horz" lIns="91440" tIns="45720" rIns="91440" bIns="45720" rtlCol="0" anchor="b">
            <a:normAutofit/>
          </a:bodyPr>
          <a:lstStyle>
            <a:lvl1pPr algn="l" defTabSz="914400" rtl="0" eaLnBrk="1" latinLnBrk="0" hangingPunct="1">
              <a:spcBef>
                <a:spcPct val="0"/>
              </a:spcBef>
              <a:buNone/>
              <a:defRPr sz="3600" kern="1200" cap="all" spc="-60" baseline="0">
                <a:solidFill>
                  <a:schemeClr val="tx2"/>
                </a:solidFill>
                <a:latin typeface="+mj-lt"/>
                <a:ea typeface="+mj-ea"/>
                <a:cs typeface="+mj-cs"/>
              </a:defRPr>
            </a:lvl1pPr>
          </a:lstStyle>
          <a:p>
            <a:r>
              <a:rPr lang="en-US" dirty="0">
                <a:solidFill>
                  <a:schemeClr val="accent3">
                    <a:lumMod val="75000"/>
                  </a:schemeClr>
                </a:solidFill>
              </a:rPr>
              <a:t/>
            </a:r>
            <a:br>
              <a:rPr lang="en-US" dirty="0">
                <a:solidFill>
                  <a:schemeClr val="accent3">
                    <a:lumMod val="75000"/>
                  </a:schemeClr>
                </a:solidFill>
              </a:rPr>
            </a:br>
            <a:r>
              <a:rPr lang="en-US" dirty="0">
                <a:solidFill>
                  <a:schemeClr val="accent3">
                    <a:lumMod val="75000"/>
                  </a:schemeClr>
                </a:solidFill>
              </a:rPr>
              <a:t>app PROTOTYPE</a:t>
            </a:r>
            <a:endParaRPr lang="ru-RU" dirty="0">
              <a:solidFill>
                <a:srgbClr val="0070C0"/>
              </a:solidFill>
            </a:endParaRPr>
          </a:p>
        </p:txBody>
      </p:sp>
      <p:pic>
        <p:nvPicPr>
          <p:cNvPr id="3074" name="Picture 2" descr="http://adamstacoviak.com/wp-content/uploads/2012/10/2118.strip_.gif"/>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858982" y="4114800"/>
            <a:ext cx="7128127" cy="2105025"/>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122481251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524000" y="2286000"/>
            <a:ext cx="5624945" cy="427711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9" name="Заголовок 1"/>
          <p:cNvSpPr txBox="1">
            <a:spLocks/>
          </p:cNvSpPr>
          <p:nvPr/>
        </p:nvSpPr>
        <p:spPr>
          <a:xfrm>
            <a:off x="533400" y="-238780"/>
            <a:ext cx="6477000" cy="1371600"/>
          </a:xfrm>
          <a:prstGeom prst="rect">
            <a:avLst/>
          </a:prstGeom>
        </p:spPr>
        <p:txBody>
          <a:bodyPr vert="horz" lIns="91440" tIns="45720" rIns="91440" bIns="45720" rtlCol="0" anchor="b">
            <a:normAutofit/>
          </a:bodyPr>
          <a:lstStyle>
            <a:lvl1pPr algn="l" defTabSz="914400" rtl="0" eaLnBrk="1" latinLnBrk="0" hangingPunct="1">
              <a:spcBef>
                <a:spcPct val="0"/>
              </a:spcBef>
              <a:buNone/>
              <a:defRPr sz="3600" kern="1200" cap="all" spc="-60" baseline="0">
                <a:solidFill>
                  <a:schemeClr val="tx2"/>
                </a:solidFill>
                <a:latin typeface="+mj-lt"/>
                <a:ea typeface="+mj-ea"/>
                <a:cs typeface="+mj-cs"/>
              </a:defRPr>
            </a:lvl1pPr>
          </a:lstStyle>
          <a:p>
            <a:r>
              <a:rPr lang="en-US" dirty="0">
                <a:solidFill>
                  <a:schemeClr val="accent3">
                    <a:lumMod val="75000"/>
                  </a:schemeClr>
                </a:solidFill>
              </a:rPr>
              <a:t/>
            </a:r>
            <a:br>
              <a:rPr lang="en-US" dirty="0">
                <a:solidFill>
                  <a:schemeClr val="accent3">
                    <a:lumMod val="75000"/>
                  </a:schemeClr>
                </a:solidFill>
              </a:rPr>
            </a:br>
            <a:r>
              <a:rPr lang="en-US" dirty="0">
                <a:solidFill>
                  <a:schemeClr val="accent3">
                    <a:lumMod val="75000"/>
                  </a:schemeClr>
                </a:solidFill>
              </a:rPr>
              <a:t>app PROTOTYPE</a:t>
            </a:r>
            <a:endParaRPr lang="ru-RU" dirty="0">
              <a:solidFill>
                <a:srgbClr val="0070C0"/>
              </a:solidFill>
            </a:endParaRPr>
          </a:p>
        </p:txBody>
      </p:sp>
      <p:sp>
        <p:nvSpPr>
          <p:cNvPr id="8" name="TextBox 7"/>
          <p:cNvSpPr txBox="1"/>
          <p:nvPr/>
        </p:nvSpPr>
        <p:spPr>
          <a:xfrm>
            <a:off x="2057399" y="1447800"/>
            <a:ext cx="4191000" cy="523220"/>
          </a:xfrm>
          <a:prstGeom prst="rect">
            <a:avLst/>
          </a:prstGeom>
          <a:noFill/>
        </p:spPr>
        <p:txBody>
          <a:bodyPr wrap="square" rtlCol="0">
            <a:spAutoFit/>
          </a:bodyPr>
          <a:lstStyle/>
          <a:p>
            <a:pPr algn="ctr"/>
            <a:r>
              <a:rPr lang="en-US" sz="2800" b="1" dirty="0" smtClean="0"/>
              <a:t>PROTOTYPING</a:t>
            </a:r>
            <a:endParaRPr lang="ru-RU" sz="2800" b="1" dirty="0"/>
          </a:p>
        </p:txBody>
      </p:sp>
    </p:spTree>
    <p:extLst>
      <p:ext uri="{BB962C8B-B14F-4D97-AF65-F5344CB8AC3E}">
        <p14:creationId xmlns:p14="http://schemas.microsoft.com/office/powerpoint/2010/main" xmlns="" val="328626035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436418" y="1371600"/>
            <a:ext cx="7620000" cy="5105400"/>
          </a:xfrm>
        </p:spPr>
        <p:txBody>
          <a:bodyPr>
            <a:normAutofit/>
          </a:bodyPr>
          <a:lstStyle/>
          <a:p>
            <a:r>
              <a:rPr lang="en-US" sz="2400" dirty="0" smtClean="0"/>
              <a:t>Software prototyping :</a:t>
            </a:r>
          </a:p>
          <a:p>
            <a:pPr>
              <a:spcBef>
                <a:spcPts val="0"/>
              </a:spcBef>
              <a:spcAft>
                <a:spcPts val="0"/>
              </a:spcAft>
            </a:pPr>
            <a:r>
              <a:rPr lang="en-US" sz="2400" b="0" dirty="0" smtClean="0"/>
              <a:t>…..</a:t>
            </a:r>
            <a:r>
              <a:rPr lang="en-US" sz="2400" b="0" dirty="0"/>
              <a:t> </a:t>
            </a:r>
            <a:r>
              <a:rPr lang="en-US" sz="2400" b="0" dirty="0">
                <a:latin typeface="Times New Roman" pitchFamily="18" charset="0"/>
                <a:cs typeface="Times New Roman" pitchFamily="18" charset="0"/>
              </a:rPr>
              <a:t>is the activity of creating prototypes of software </a:t>
            </a:r>
            <a:endParaRPr lang="en-US" sz="2400" b="0" dirty="0" smtClean="0">
              <a:latin typeface="Times New Roman" pitchFamily="18" charset="0"/>
              <a:cs typeface="Times New Roman" pitchFamily="18" charset="0"/>
            </a:endParaRPr>
          </a:p>
          <a:p>
            <a:pPr>
              <a:spcBef>
                <a:spcPts val="0"/>
              </a:spcBef>
              <a:spcAft>
                <a:spcPts val="0"/>
              </a:spcAft>
            </a:pPr>
            <a:r>
              <a:rPr lang="en-US" sz="2400" b="0" dirty="0" smtClean="0">
                <a:latin typeface="Times New Roman" pitchFamily="18" charset="0"/>
                <a:cs typeface="Times New Roman" pitchFamily="18" charset="0"/>
              </a:rPr>
              <a:t>applications</a:t>
            </a:r>
            <a:r>
              <a:rPr lang="en-US" sz="2400" b="0" dirty="0">
                <a:latin typeface="Times New Roman" pitchFamily="18" charset="0"/>
                <a:cs typeface="Times New Roman" pitchFamily="18" charset="0"/>
              </a:rPr>
              <a:t>, i.e., incomplete versions of the software program being developed.</a:t>
            </a:r>
            <a:r>
              <a:rPr lang="en-US" sz="2400" dirty="0" smtClean="0">
                <a:latin typeface="Times New Roman" pitchFamily="18" charset="0"/>
                <a:cs typeface="Times New Roman" pitchFamily="18" charset="0"/>
              </a:rPr>
              <a:t> </a:t>
            </a:r>
          </a:p>
          <a:p>
            <a:r>
              <a:rPr lang="en-US" sz="2400" dirty="0" smtClean="0">
                <a:latin typeface="Times New Roman" pitchFamily="18" charset="0"/>
                <a:cs typeface="Times New Roman" pitchFamily="18" charset="0"/>
              </a:rPr>
              <a:t>and has several benefits : </a:t>
            </a:r>
          </a:p>
          <a:p>
            <a:pPr marL="285750" indent="-285750">
              <a:buFont typeface="Arial" pitchFamily="34" charset="0"/>
              <a:buChar char="•"/>
            </a:pPr>
            <a:r>
              <a:rPr lang="en-US" sz="1800" b="0" dirty="0" smtClean="0"/>
              <a:t>The </a:t>
            </a:r>
            <a:r>
              <a:rPr lang="en-US" sz="1800" b="0" dirty="0"/>
              <a:t>software designer and implementer can get valuable feedback from the users early in the </a:t>
            </a:r>
            <a:r>
              <a:rPr lang="en-US" sz="1800" b="0" dirty="0" smtClean="0"/>
              <a:t>project  </a:t>
            </a:r>
          </a:p>
          <a:p>
            <a:pPr marL="285750" indent="-285750">
              <a:buFont typeface="Arial" pitchFamily="34" charset="0"/>
              <a:buChar char="•"/>
            </a:pPr>
            <a:r>
              <a:rPr lang="en-US" sz="1800" b="0" dirty="0"/>
              <a:t> The client and the contractor can compare if the software made matches the software specification, </a:t>
            </a:r>
            <a:r>
              <a:rPr lang="en-US" sz="1800" b="0" dirty="0" smtClean="0"/>
              <a:t>according to </a:t>
            </a:r>
            <a:r>
              <a:rPr lang="en-US" sz="1800" b="0" dirty="0"/>
              <a:t>which the software program is built</a:t>
            </a:r>
            <a:r>
              <a:rPr lang="en-US" sz="1800" b="0" dirty="0" smtClean="0"/>
              <a:t>. </a:t>
            </a:r>
          </a:p>
          <a:p>
            <a:pPr marL="285750" indent="-285750">
              <a:buFont typeface="Arial" pitchFamily="34" charset="0"/>
              <a:buChar char="•"/>
            </a:pPr>
            <a:r>
              <a:rPr lang="en-US" sz="1800" b="0" dirty="0"/>
              <a:t>It also allows the software engineer some insight into the accuracy of initial project estimates and whether the deadlines and milestones proposed can be successfully </a:t>
            </a:r>
            <a:r>
              <a:rPr lang="en-US" sz="1800" b="0" dirty="0" smtClean="0"/>
              <a:t>met (was especially useful during Planning Poker phase )</a:t>
            </a:r>
          </a:p>
          <a:p>
            <a:pPr marL="342900" indent="-342900">
              <a:buAutoNum type="arabicParenR"/>
            </a:pPr>
            <a:endParaRPr lang="en-US" sz="1800" dirty="0">
              <a:latin typeface="Times New Roman" pitchFamily="18" charset="0"/>
              <a:cs typeface="Times New Roman" pitchFamily="18" charset="0"/>
            </a:endParaRPr>
          </a:p>
          <a:p>
            <a:endParaRPr lang="en-US" sz="1800" dirty="0" smtClean="0">
              <a:latin typeface="Times New Roman" pitchFamily="18" charset="0"/>
              <a:cs typeface="Times New Roman" pitchFamily="18" charset="0"/>
            </a:endParaRPr>
          </a:p>
          <a:p>
            <a:endParaRPr lang="ru-RU" sz="2400" dirty="0"/>
          </a:p>
        </p:txBody>
      </p:sp>
      <p:sp>
        <p:nvSpPr>
          <p:cNvPr id="9" name="Заголовок 1"/>
          <p:cNvSpPr txBox="1">
            <a:spLocks/>
          </p:cNvSpPr>
          <p:nvPr/>
        </p:nvSpPr>
        <p:spPr>
          <a:xfrm>
            <a:off x="436418" y="-152400"/>
            <a:ext cx="6477000" cy="1371600"/>
          </a:xfrm>
          <a:prstGeom prst="rect">
            <a:avLst/>
          </a:prstGeom>
        </p:spPr>
        <p:txBody>
          <a:bodyPr vert="horz" lIns="91440" tIns="45720" rIns="91440" bIns="45720" rtlCol="0" anchor="b">
            <a:normAutofit/>
          </a:bodyPr>
          <a:lstStyle>
            <a:lvl1pPr algn="l" defTabSz="914400" rtl="0" eaLnBrk="1" latinLnBrk="0" hangingPunct="1">
              <a:spcBef>
                <a:spcPct val="0"/>
              </a:spcBef>
              <a:buNone/>
              <a:defRPr sz="3600" kern="1200" cap="all" spc="-60" baseline="0">
                <a:solidFill>
                  <a:schemeClr val="tx2"/>
                </a:solidFill>
                <a:latin typeface="+mj-lt"/>
                <a:ea typeface="+mj-ea"/>
                <a:cs typeface="+mj-cs"/>
              </a:defRPr>
            </a:lvl1pPr>
          </a:lstStyle>
          <a:p>
            <a:r>
              <a:rPr lang="en-US" dirty="0">
                <a:solidFill>
                  <a:schemeClr val="accent3">
                    <a:lumMod val="75000"/>
                  </a:schemeClr>
                </a:solidFill>
              </a:rPr>
              <a:t/>
            </a:r>
            <a:br>
              <a:rPr lang="en-US" dirty="0">
                <a:solidFill>
                  <a:schemeClr val="accent3">
                    <a:lumMod val="75000"/>
                  </a:schemeClr>
                </a:solidFill>
              </a:rPr>
            </a:br>
            <a:r>
              <a:rPr lang="en-US" dirty="0">
                <a:solidFill>
                  <a:schemeClr val="accent3">
                    <a:lumMod val="75000"/>
                  </a:schemeClr>
                </a:solidFill>
              </a:rPr>
              <a:t>app PROTOTYPE</a:t>
            </a:r>
            <a:endParaRPr lang="ru-RU" dirty="0">
              <a:solidFill>
                <a:srgbClr val="0070C0"/>
              </a:solidFill>
            </a:endParaRPr>
          </a:p>
        </p:txBody>
      </p:sp>
    </p:spTree>
    <p:extLst>
      <p:ext uri="{BB962C8B-B14F-4D97-AF65-F5344CB8AC3E}">
        <p14:creationId xmlns:p14="http://schemas.microsoft.com/office/powerpoint/2010/main" xmlns="" val="251907074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457200" y="914401"/>
            <a:ext cx="7620000" cy="5105400"/>
          </a:xfrm>
        </p:spPr>
        <p:txBody>
          <a:bodyPr/>
          <a:lstStyle/>
          <a:p>
            <a:endParaRPr lang="en-US" sz="1600" dirty="0" smtClean="0">
              <a:latin typeface="Times New Roman" pitchFamily="18" charset="0"/>
              <a:cs typeface="Times New Roman" pitchFamily="18" charset="0"/>
            </a:endParaRPr>
          </a:p>
          <a:p>
            <a:endParaRPr lang="en-US" sz="1600" dirty="0">
              <a:latin typeface="Times New Roman" pitchFamily="18" charset="0"/>
              <a:cs typeface="Times New Roman" pitchFamily="18" charset="0"/>
            </a:endParaRPr>
          </a:p>
          <a:p>
            <a:endParaRPr lang="en-US" sz="1600" dirty="0" smtClean="0">
              <a:latin typeface="Times New Roman" pitchFamily="18" charset="0"/>
              <a:cs typeface="Times New Roman" pitchFamily="18" charset="0"/>
            </a:endParaRPr>
          </a:p>
          <a:p>
            <a:endParaRPr lang="en-US" sz="1600" dirty="0">
              <a:latin typeface="Times New Roman" pitchFamily="18" charset="0"/>
              <a:cs typeface="Times New Roman" pitchFamily="18" charset="0"/>
            </a:endParaRPr>
          </a:p>
          <a:p>
            <a:endParaRPr lang="en-US" sz="1600" dirty="0" smtClean="0">
              <a:latin typeface="Times New Roman" pitchFamily="18" charset="0"/>
              <a:cs typeface="Times New Roman" pitchFamily="18" charset="0"/>
            </a:endParaRPr>
          </a:p>
          <a:p>
            <a:endParaRPr lang="en-US" sz="1600" dirty="0">
              <a:latin typeface="Times New Roman" pitchFamily="18" charset="0"/>
              <a:cs typeface="Times New Roman" pitchFamily="18" charset="0"/>
            </a:endParaRPr>
          </a:p>
          <a:p>
            <a:endParaRPr lang="en-US" sz="1600" dirty="0" smtClean="0">
              <a:latin typeface="Times New Roman" pitchFamily="18" charset="0"/>
              <a:cs typeface="Times New Roman" pitchFamily="18" charset="0"/>
            </a:endParaRPr>
          </a:p>
          <a:p>
            <a:endParaRPr lang="ru-RU" dirty="0"/>
          </a:p>
        </p:txBody>
      </p:sp>
      <p:sp>
        <p:nvSpPr>
          <p:cNvPr id="9" name="Заголовок 1"/>
          <p:cNvSpPr txBox="1">
            <a:spLocks/>
          </p:cNvSpPr>
          <p:nvPr/>
        </p:nvSpPr>
        <p:spPr>
          <a:xfrm>
            <a:off x="304800" y="-685800"/>
            <a:ext cx="6477000" cy="1371600"/>
          </a:xfrm>
          <a:prstGeom prst="rect">
            <a:avLst/>
          </a:prstGeom>
        </p:spPr>
        <p:txBody>
          <a:bodyPr vert="horz" lIns="91440" tIns="45720" rIns="91440" bIns="45720" rtlCol="0" anchor="b">
            <a:normAutofit/>
          </a:bodyPr>
          <a:lstStyle>
            <a:lvl1pPr algn="l" defTabSz="914400" rtl="0" eaLnBrk="1" latinLnBrk="0" hangingPunct="1">
              <a:spcBef>
                <a:spcPct val="0"/>
              </a:spcBef>
              <a:buNone/>
              <a:defRPr sz="3600" kern="1200" cap="all" spc="-60" baseline="0">
                <a:solidFill>
                  <a:schemeClr val="tx2"/>
                </a:solidFill>
                <a:latin typeface="+mj-lt"/>
                <a:ea typeface="+mj-ea"/>
                <a:cs typeface="+mj-cs"/>
              </a:defRPr>
            </a:lvl1pPr>
          </a:lstStyle>
          <a:p>
            <a:r>
              <a:rPr lang="en-US" sz="2400" dirty="0">
                <a:solidFill>
                  <a:schemeClr val="accent3">
                    <a:lumMod val="75000"/>
                  </a:schemeClr>
                </a:solidFill>
              </a:rPr>
              <a:t/>
            </a:r>
            <a:br>
              <a:rPr lang="en-US" sz="2400" dirty="0">
                <a:solidFill>
                  <a:schemeClr val="accent3">
                    <a:lumMod val="75000"/>
                  </a:schemeClr>
                </a:solidFill>
              </a:rPr>
            </a:br>
            <a:r>
              <a:rPr lang="en-US" sz="2400" dirty="0">
                <a:solidFill>
                  <a:schemeClr val="accent3">
                    <a:lumMod val="75000"/>
                  </a:schemeClr>
                </a:solidFill>
              </a:rPr>
              <a:t>app PROTOTYPE</a:t>
            </a:r>
            <a:endParaRPr lang="ru-RU" sz="2400" dirty="0">
              <a:solidFill>
                <a:srgbClr val="0070C0"/>
              </a:solidFill>
            </a:endParaRPr>
          </a:p>
        </p:txBody>
      </p:sp>
      <p:pic>
        <p:nvPicPr>
          <p:cNvPr id="5125" name="Picture 5"/>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368135" y="685800"/>
            <a:ext cx="7303419" cy="6858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413675462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533400" y="1447800"/>
            <a:ext cx="7620000" cy="5105400"/>
          </a:xfrm>
        </p:spPr>
        <p:txBody>
          <a:bodyPr>
            <a:normAutofit/>
          </a:bodyPr>
          <a:lstStyle/>
          <a:p>
            <a:r>
              <a:rPr lang="en-US" b="0" i="1" dirty="0" smtClean="0"/>
              <a:t>Interview </a:t>
            </a:r>
            <a:r>
              <a:rPr lang="en-US" b="0" i="1" dirty="0"/>
              <a:t>people about your prototype</a:t>
            </a:r>
            <a:r>
              <a:rPr lang="en-US" b="0" i="1" dirty="0" smtClean="0"/>
              <a:t>.” </a:t>
            </a:r>
            <a:endParaRPr lang="en-US" i="1" dirty="0" smtClean="0">
              <a:cs typeface="Times New Roman" pitchFamily="18" charset="0"/>
            </a:endParaRPr>
          </a:p>
          <a:p>
            <a:r>
              <a:rPr lang="en-US" dirty="0" smtClean="0">
                <a:cs typeface="Times New Roman" pitchFamily="18" charset="0"/>
              </a:rPr>
              <a:t> The interview on prototype : </a:t>
            </a:r>
          </a:p>
          <a:p>
            <a:pPr marL="285750" indent="-285750">
              <a:buFont typeface="Arial" pitchFamily="34" charset="0"/>
              <a:buChar char="•"/>
            </a:pPr>
            <a:r>
              <a:rPr lang="en-US" b="0" dirty="0">
                <a:cs typeface="Times New Roman" pitchFamily="18" charset="0"/>
              </a:rPr>
              <a:t> </a:t>
            </a:r>
            <a:r>
              <a:rPr lang="en-US" b="0" dirty="0" smtClean="0">
                <a:cs typeface="Times New Roman" pitchFamily="18" charset="0"/>
              </a:rPr>
              <a:t>All the interviewed on app prototype personas expressed their satisfaction with   the  prototype app and expressed fulfillment of their requirements  </a:t>
            </a:r>
          </a:p>
          <a:p>
            <a:pPr marL="285750" indent="-285750">
              <a:spcBef>
                <a:spcPts val="0"/>
              </a:spcBef>
              <a:spcAft>
                <a:spcPts val="0"/>
              </a:spcAft>
              <a:buFont typeface="Arial" pitchFamily="34" charset="0"/>
              <a:buChar char="•"/>
            </a:pPr>
            <a:r>
              <a:rPr lang="en-US" b="0" dirty="0" smtClean="0">
                <a:cs typeface="Times New Roman" pitchFamily="18" charset="0"/>
              </a:rPr>
              <a:t>One persona expressed willingness of extra functionality – Bike Locator. Therefore, the user story was changed adding the new requirement and the new functionality was added in agile manner to the prototype v2.0  </a:t>
            </a:r>
          </a:p>
          <a:p>
            <a:r>
              <a:rPr lang="en-US" b="0" dirty="0">
                <a:cs typeface="Times New Roman" pitchFamily="18" charset="0"/>
              </a:rPr>
              <a:t> </a:t>
            </a:r>
            <a:r>
              <a:rPr lang="en-US" b="0" dirty="0" smtClean="0">
                <a:cs typeface="Times New Roman" pitchFamily="18" charset="0"/>
              </a:rPr>
              <a:t>   </a:t>
            </a:r>
          </a:p>
          <a:p>
            <a:r>
              <a:rPr lang="en-US" b="0" dirty="0">
                <a:cs typeface="Times New Roman" pitchFamily="18" charset="0"/>
              </a:rPr>
              <a:t> </a:t>
            </a:r>
            <a:r>
              <a:rPr lang="en-US" b="0" dirty="0" smtClean="0">
                <a:cs typeface="Times New Roman" pitchFamily="18" charset="0"/>
              </a:rPr>
              <a:t>     Tobias </a:t>
            </a:r>
            <a:r>
              <a:rPr lang="en-US" b="0" dirty="0" err="1" smtClean="0">
                <a:cs typeface="Times New Roman" pitchFamily="18" charset="0"/>
              </a:rPr>
              <a:t>Kampfe</a:t>
            </a:r>
            <a:r>
              <a:rPr lang="en-US" b="0" dirty="0" smtClean="0">
                <a:cs typeface="Times New Roman" pitchFamily="18" charset="0"/>
              </a:rPr>
              <a:t>:      </a:t>
            </a:r>
          </a:p>
          <a:p>
            <a:endParaRPr lang="en-US" dirty="0">
              <a:cs typeface="Times New Roman" pitchFamily="18" charset="0"/>
            </a:endParaRPr>
          </a:p>
          <a:p>
            <a:endParaRPr lang="en-US" dirty="0" smtClean="0">
              <a:cs typeface="Times New Roman" pitchFamily="18" charset="0"/>
            </a:endParaRPr>
          </a:p>
          <a:p>
            <a:endParaRPr lang="en-US" dirty="0">
              <a:cs typeface="Times New Roman" pitchFamily="18" charset="0"/>
            </a:endParaRPr>
          </a:p>
          <a:p>
            <a:endParaRPr lang="en-US" dirty="0" smtClean="0">
              <a:cs typeface="Times New Roman" pitchFamily="18" charset="0"/>
            </a:endParaRPr>
          </a:p>
          <a:p>
            <a:endParaRPr lang="en-US" dirty="0" smtClean="0">
              <a:cs typeface="Times New Roman" pitchFamily="18" charset="0"/>
            </a:endParaRPr>
          </a:p>
          <a:p>
            <a:endParaRPr lang="ru-RU" sz="2800" dirty="0"/>
          </a:p>
        </p:txBody>
      </p:sp>
      <p:sp>
        <p:nvSpPr>
          <p:cNvPr id="9" name="Заголовок 1"/>
          <p:cNvSpPr txBox="1">
            <a:spLocks/>
          </p:cNvSpPr>
          <p:nvPr/>
        </p:nvSpPr>
        <p:spPr>
          <a:xfrm>
            <a:off x="381000" y="0"/>
            <a:ext cx="7620000" cy="1371600"/>
          </a:xfrm>
          <a:prstGeom prst="rect">
            <a:avLst/>
          </a:prstGeom>
        </p:spPr>
        <p:txBody>
          <a:bodyPr vert="horz" lIns="91440" tIns="45720" rIns="91440" bIns="45720" rtlCol="0" anchor="b">
            <a:normAutofit/>
          </a:bodyPr>
          <a:lstStyle>
            <a:lvl1pPr algn="l" defTabSz="914400" rtl="0" eaLnBrk="1" latinLnBrk="0" hangingPunct="1">
              <a:spcBef>
                <a:spcPct val="0"/>
              </a:spcBef>
              <a:buNone/>
              <a:defRPr sz="3600" kern="1200" cap="all" spc="-60" baseline="0">
                <a:solidFill>
                  <a:schemeClr val="tx2"/>
                </a:solidFill>
                <a:latin typeface="+mj-lt"/>
                <a:ea typeface="+mj-ea"/>
                <a:cs typeface="+mj-cs"/>
              </a:defRPr>
            </a:lvl1pPr>
          </a:lstStyle>
          <a:p>
            <a:r>
              <a:rPr lang="en-US" dirty="0" smtClean="0">
                <a:solidFill>
                  <a:schemeClr val="accent3">
                    <a:lumMod val="75000"/>
                  </a:schemeClr>
                </a:solidFill>
              </a:rPr>
              <a:t>Interview on prototype</a:t>
            </a:r>
            <a:endParaRPr lang="ru-RU" dirty="0">
              <a:solidFill>
                <a:schemeClr val="accent3">
                  <a:lumMod val="75000"/>
                </a:schemeClr>
              </a:solidFill>
            </a:endParaRPr>
          </a:p>
        </p:txBody>
      </p:sp>
      <p:pic>
        <p:nvPicPr>
          <p:cNvPr id="9218" name="Picture 2" descr="http://www.iconshock.com/img_jpg/FUTUREXP/networking/jpg/256/voice_icon.jp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3106882" y="4800600"/>
            <a:ext cx="1257300" cy="125730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203733714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457200" y="914401"/>
            <a:ext cx="7620000" cy="5105400"/>
          </a:xfrm>
        </p:spPr>
        <p:txBody>
          <a:bodyPr/>
          <a:lstStyle/>
          <a:p>
            <a:endParaRPr lang="en-US" sz="1600" dirty="0">
              <a:latin typeface="Times New Roman" pitchFamily="18" charset="0"/>
              <a:cs typeface="Times New Roman" pitchFamily="18" charset="0"/>
            </a:endParaRPr>
          </a:p>
          <a:p>
            <a:endParaRPr lang="en-US" sz="1600" dirty="0" smtClean="0">
              <a:latin typeface="Times New Roman" pitchFamily="18" charset="0"/>
              <a:cs typeface="Times New Roman" pitchFamily="18" charset="0"/>
            </a:endParaRPr>
          </a:p>
          <a:p>
            <a:endParaRPr lang="ru-RU" dirty="0"/>
          </a:p>
        </p:txBody>
      </p:sp>
      <p:sp>
        <p:nvSpPr>
          <p:cNvPr id="7" name="TextBox 6"/>
          <p:cNvSpPr txBox="1"/>
          <p:nvPr/>
        </p:nvSpPr>
        <p:spPr>
          <a:xfrm>
            <a:off x="1905000" y="6019800"/>
            <a:ext cx="5334000" cy="523220"/>
          </a:xfrm>
          <a:prstGeom prst="rect">
            <a:avLst/>
          </a:prstGeom>
          <a:noFill/>
        </p:spPr>
        <p:txBody>
          <a:bodyPr wrap="square" rtlCol="0">
            <a:spAutoFit/>
          </a:bodyPr>
          <a:lstStyle/>
          <a:p>
            <a:pPr algn="ctr"/>
            <a:r>
              <a:rPr lang="en-US" sz="2800" dirty="0" smtClean="0">
                <a:latin typeface="Agency FB" pitchFamily="34" charset="0"/>
              </a:rPr>
              <a:t>Solution 404 </a:t>
            </a:r>
            <a:endParaRPr lang="ru-RU" sz="2800" dirty="0"/>
          </a:p>
        </p:txBody>
      </p:sp>
      <p:sp>
        <p:nvSpPr>
          <p:cNvPr id="9" name="Заголовок 1"/>
          <p:cNvSpPr txBox="1">
            <a:spLocks/>
          </p:cNvSpPr>
          <p:nvPr/>
        </p:nvSpPr>
        <p:spPr>
          <a:xfrm>
            <a:off x="304800" y="-685800"/>
            <a:ext cx="7086600" cy="1371600"/>
          </a:xfrm>
          <a:prstGeom prst="rect">
            <a:avLst/>
          </a:prstGeom>
        </p:spPr>
        <p:txBody>
          <a:bodyPr vert="horz" lIns="91440" tIns="45720" rIns="91440" bIns="45720" rtlCol="0" anchor="b">
            <a:normAutofit/>
          </a:bodyPr>
          <a:lstStyle>
            <a:lvl1pPr algn="l" defTabSz="914400" rtl="0" eaLnBrk="1" latinLnBrk="0" hangingPunct="1">
              <a:spcBef>
                <a:spcPct val="0"/>
              </a:spcBef>
              <a:buNone/>
              <a:defRPr sz="3600" kern="1200" cap="all" spc="-60" baseline="0">
                <a:solidFill>
                  <a:schemeClr val="tx2"/>
                </a:solidFill>
                <a:latin typeface="+mj-lt"/>
                <a:ea typeface="+mj-ea"/>
                <a:cs typeface="+mj-cs"/>
              </a:defRPr>
            </a:lvl1pPr>
          </a:lstStyle>
          <a:p>
            <a:r>
              <a:rPr lang="en-US" sz="2400" dirty="0">
                <a:solidFill>
                  <a:schemeClr val="accent3">
                    <a:lumMod val="75000"/>
                  </a:schemeClr>
                </a:solidFill>
              </a:rPr>
              <a:t/>
            </a:r>
            <a:br>
              <a:rPr lang="en-US" sz="2400" dirty="0">
                <a:solidFill>
                  <a:schemeClr val="accent3">
                    <a:lumMod val="75000"/>
                  </a:schemeClr>
                </a:solidFill>
              </a:rPr>
            </a:br>
            <a:r>
              <a:rPr lang="en-US" sz="2400" dirty="0">
                <a:solidFill>
                  <a:schemeClr val="accent3">
                    <a:lumMod val="75000"/>
                  </a:schemeClr>
                </a:solidFill>
              </a:rPr>
              <a:t>app PROTOTYPE</a:t>
            </a:r>
            <a:endParaRPr lang="ru-RU" sz="2400" dirty="0">
              <a:solidFill>
                <a:srgbClr val="0070C0"/>
              </a:solidFill>
            </a:endParaRPr>
          </a:p>
        </p:txBody>
      </p:sp>
      <p:pic>
        <p:nvPicPr>
          <p:cNvPr id="4098"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371600" y="720115"/>
            <a:ext cx="6629400" cy="616208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314572131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smtClean="0">
                <a:solidFill>
                  <a:schemeClr val="accent3">
                    <a:lumMod val="75000"/>
                  </a:schemeClr>
                </a:solidFill>
              </a:rPr>
              <a:t>Product backlog</a:t>
            </a:r>
            <a:endParaRPr lang="ru-RU" dirty="0">
              <a:solidFill>
                <a:schemeClr val="accent3">
                  <a:lumMod val="75000"/>
                </a:schemeClr>
              </a:solidFill>
            </a:endParaRPr>
          </a:p>
        </p:txBody>
      </p:sp>
      <p:pic>
        <p:nvPicPr>
          <p:cNvPr id="1026" name="Picture 2"/>
          <p:cNvPicPr>
            <a:picLocks noGrp="1" noChangeAspect="1" noChangeArrowheads="1"/>
          </p:cNvPicPr>
          <p:nvPr>
            <p:ph idx="1"/>
          </p:nvPr>
        </p:nvPicPr>
        <p:blipFill>
          <a:blip r:embed="rId2" cstate="print"/>
          <a:srcRect l="6000" t="29194" r="21000" b="17447"/>
          <a:stretch>
            <a:fillRect/>
          </a:stretch>
        </p:blipFill>
        <p:spPr bwMode="auto">
          <a:xfrm>
            <a:off x="76200" y="2418567"/>
            <a:ext cx="8763000" cy="3601233"/>
          </a:xfrm>
          <a:prstGeom prst="rect">
            <a:avLst/>
          </a:prstGeom>
          <a:noFill/>
          <a:ln w="9525">
            <a:noFill/>
            <a:miter lim="800000"/>
            <a:headEnd/>
            <a:tailEnd/>
          </a:ln>
        </p:spPr>
      </p:pic>
    </p:spTree>
    <p:extLst>
      <p:ext uri="{BB962C8B-B14F-4D97-AF65-F5344CB8AC3E}">
        <p14:creationId xmlns:p14="http://schemas.microsoft.com/office/powerpoint/2010/main" xmlns="" val="29696280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3">
                    <a:lumMod val="75000"/>
                  </a:schemeClr>
                </a:solidFill>
              </a:rPr>
              <a:t>Product backlog</a:t>
            </a:r>
            <a:endParaRPr lang="en-IN" dirty="0"/>
          </a:p>
        </p:txBody>
      </p:sp>
      <p:pic>
        <p:nvPicPr>
          <p:cNvPr id="2051" name="Picture 3"/>
          <p:cNvPicPr>
            <a:picLocks noChangeAspect="1" noChangeArrowheads="1"/>
          </p:cNvPicPr>
          <p:nvPr/>
        </p:nvPicPr>
        <p:blipFill>
          <a:blip r:embed="rId2" cstate="print"/>
          <a:srcRect l="6662" t="38542" r="21303" b="40625"/>
          <a:stretch>
            <a:fillRect/>
          </a:stretch>
        </p:blipFill>
        <p:spPr bwMode="auto">
          <a:xfrm>
            <a:off x="228600" y="3276600"/>
            <a:ext cx="8435340" cy="1371600"/>
          </a:xfrm>
          <a:prstGeom prst="rect">
            <a:avLst/>
          </a:prstGeom>
          <a:noFill/>
          <a:ln w="9525">
            <a:noFill/>
            <a:miter lim="800000"/>
            <a:headEnd/>
            <a:tailEnd/>
          </a:ln>
        </p:spPr>
      </p:pic>
    </p:spTree>
    <p:extLst>
      <p:ext uri="{BB962C8B-B14F-4D97-AF65-F5344CB8AC3E}">
        <p14:creationId xmlns:p14="http://schemas.microsoft.com/office/powerpoint/2010/main" xmlns="" val="228050675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3">
                    <a:lumMod val="75000"/>
                  </a:schemeClr>
                </a:solidFill>
              </a:rPr>
              <a:t>Product backlog</a:t>
            </a:r>
            <a:endParaRPr lang="en-IN" dirty="0"/>
          </a:p>
        </p:txBody>
      </p:sp>
      <p:pic>
        <p:nvPicPr>
          <p:cNvPr id="1026" name="Picture 2"/>
          <p:cNvPicPr>
            <a:picLocks noGrp="1" noChangeAspect="1" noChangeArrowheads="1"/>
          </p:cNvPicPr>
          <p:nvPr>
            <p:ph idx="1"/>
          </p:nvPr>
        </p:nvPicPr>
        <p:blipFill>
          <a:blip r:embed="rId2" cstate="print"/>
          <a:srcRect l="6000" t="43423" r="21000" b="35234"/>
          <a:stretch>
            <a:fillRect/>
          </a:stretch>
        </p:blipFill>
        <p:spPr bwMode="auto">
          <a:xfrm>
            <a:off x="76200" y="3200400"/>
            <a:ext cx="8763000" cy="1440493"/>
          </a:xfrm>
          <a:prstGeom prst="rect">
            <a:avLst/>
          </a:prstGeom>
          <a:noFill/>
          <a:ln w="9525">
            <a:noFill/>
            <a:miter lim="800000"/>
            <a:headEnd/>
            <a:tailEnd/>
          </a:ln>
        </p:spPr>
      </p:pic>
    </p:spTree>
    <p:extLst>
      <p:ext uri="{BB962C8B-B14F-4D97-AF65-F5344CB8AC3E}">
        <p14:creationId xmlns:p14="http://schemas.microsoft.com/office/powerpoint/2010/main" xmlns="" val="197607226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1295400"/>
            <a:ext cx="8382000" cy="6096000"/>
          </a:xfrm>
        </p:spPr>
        <p:txBody>
          <a:bodyPr>
            <a:normAutofit/>
          </a:bodyPr>
          <a:lstStyle/>
          <a:p>
            <a:pPr algn="just"/>
            <a:r>
              <a:rPr lang="en-US" dirty="0" smtClean="0"/>
              <a:t>Our Project is about software development in Bike Rent Company.</a:t>
            </a:r>
          </a:p>
          <a:p>
            <a:pPr algn="just"/>
            <a:r>
              <a:rPr lang="en-US" dirty="0" smtClean="0"/>
              <a:t>This Company decides to rent different types of Bike in different locations (Station) in Kiel.</a:t>
            </a:r>
          </a:p>
          <a:p>
            <a:pPr algn="just"/>
            <a:r>
              <a:rPr lang="en-US" dirty="0" smtClean="0"/>
              <a:t>This project includes regular steps by Agile Development Engineering framework.</a:t>
            </a:r>
          </a:p>
          <a:p>
            <a:pPr algn="just"/>
            <a:endParaRPr lang="en-US" dirty="0" smtClean="0"/>
          </a:p>
          <a:p>
            <a:r>
              <a:rPr lang="en-US" dirty="0" smtClean="0"/>
              <a:t>1- interview people			8- Test Case</a:t>
            </a:r>
          </a:p>
          <a:p>
            <a:r>
              <a:rPr lang="en-US" dirty="0" smtClean="0"/>
              <a:t>2- Define Persona			9- Planning poker</a:t>
            </a:r>
          </a:p>
          <a:p>
            <a:r>
              <a:rPr lang="en-US" dirty="0" smtClean="0"/>
              <a:t>3- Develop an empathy map</a:t>
            </a:r>
          </a:p>
          <a:p>
            <a:r>
              <a:rPr lang="en-US" dirty="0" smtClean="0"/>
              <a:t>4- Define user stories</a:t>
            </a:r>
          </a:p>
          <a:p>
            <a:r>
              <a:rPr lang="en-US" dirty="0" smtClean="0"/>
              <a:t>5- Prototype</a:t>
            </a:r>
          </a:p>
          <a:p>
            <a:r>
              <a:rPr lang="en-US" dirty="0" smtClean="0"/>
              <a:t>6- Create Product Backlog</a:t>
            </a:r>
          </a:p>
          <a:p>
            <a:r>
              <a:rPr lang="en-US" dirty="0" smtClean="0"/>
              <a:t>7- First sprint Backlog</a:t>
            </a:r>
            <a:endParaRPr lang="en-US" dirty="0"/>
          </a:p>
        </p:txBody>
      </p:sp>
      <p:sp>
        <p:nvSpPr>
          <p:cNvPr id="4" name="Title 1"/>
          <p:cNvSpPr>
            <a:spLocks noGrp="1"/>
          </p:cNvSpPr>
          <p:nvPr>
            <p:ph type="title"/>
          </p:nvPr>
        </p:nvSpPr>
        <p:spPr>
          <a:xfrm>
            <a:off x="381000" y="-381000"/>
            <a:ext cx="5791200" cy="1371600"/>
          </a:xfrm>
        </p:spPr>
        <p:txBody>
          <a:bodyPr>
            <a:noAutofit/>
          </a:bodyPr>
          <a:lstStyle/>
          <a:p>
            <a:pPr eaLnBrk="1" hangingPunct="1">
              <a:lnSpc>
                <a:spcPct val="100000"/>
              </a:lnSpc>
              <a:defRPr/>
            </a:pPr>
            <a:r>
              <a:rPr lang="en-US" sz="2800" dirty="0" smtClean="0">
                <a:solidFill>
                  <a:schemeClr val="accent3">
                    <a:lumMod val="75000"/>
                  </a:schemeClr>
                </a:solidFill>
              </a:rPr>
              <a:t>Overview of project</a:t>
            </a:r>
            <a:endParaRPr lang="en-US" sz="2800" dirty="0" smtClean="0">
              <a:solidFill>
                <a:schemeClr val="accent3">
                  <a:lumMod val="75000"/>
                </a:schemeClr>
              </a:solidFill>
              <a:ea typeface="ＭＳ Ｐゴシック" charset="-128"/>
            </a:endParaRPr>
          </a:p>
        </p:txBody>
      </p:sp>
    </p:spTree>
    <p:extLst>
      <p:ext uri="{BB962C8B-B14F-4D97-AF65-F5344CB8AC3E}">
        <p14:creationId xmlns:p14="http://schemas.microsoft.com/office/powerpoint/2010/main" xmlns="" val="106810789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3">
                    <a:lumMod val="75000"/>
                  </a:schemeClr>
                </a:solidFill>
              </a:rPr>
              <a:t>Product backlog</a:t>
            </a:r>
            <a:endParaRPr lang="en-IN" dirty="0"/>
          </a:p>
        </p:txBody>
      </p:sp>
      <p:pic>
        <p:nvPicPr>
          <p:cNvPr id="2050" name="Picture 2"/>
          <p:cNvPicPr>
            <a:picLocks noGrp="1" noChangeAspect="1" noChangeArrowheads="1"/>
          </p:cNvPicPr>
          <p:nvPr>
            <p:ph idx="1"/>
          </p:nvPr>
        </p:nvPicPr>
        <p:blipFill>
          <a:blip r:embed="rId2" cstate="print"/>
          <a:srcRect l="6000" t="41644" r="21000" b="26340"/>
          <a:stretch>
            <a:fillRect/>
          </a:stretch>
        </p:blipFill>
        <p:spPr bwMode="auto">
          <a:xfrm>
            <a:off x="152400" y="2819400"/>
            <a:ext cx="8652933" cy="2133600"/>
          </a:xfrm>
          <a:prstGeom prst="rect">
            <a:avLst/>
          </a:prstGeom>
          <a:noFill/>
          <a:ln w="9525">
            <a:noFill/>
            <a:miter lim="800000"/>
            <a:headEnd/>
            <a:tailEnd/>
          </a:ln>
        </p:spPr>
      </p:pic>
    </p:spTree>
    <p:extLst>
      <p:ext uri="{BB962C8B-B14F-4D97-AF65-F5344CB8AC3E}">
        <p14:creationId xmlns:p14="http://schemas.microsoft.com/office/powerpoint/2010/main" xmlns="" val="286878786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3345" y="304800"/>
            <a:ext cx="3276600" cy="762318"/>
          </a:xfrm>
        </p:spPr>
        <p:txBody>
          <a:bodyPr/>
          <a:lstStyle/>
          <a:p>
            <a:r>
              <a:rPr lang="en-US" dirty="0" smtClean="0">
                <a:solidFill>
                  <a:schemeClr val="accent3">
                    <a:lumMod val="75000"/>
                  </a:schemeClr>
                </a:solidFill>
              </a:rPr>
              <a:t>Test case</a:t>
            </a:r>
            <a:endParaRPr lang="en-US" dirty="0">
              <a:solidFill>
                <a:schemeClr val="accent3">
                  <a:lumMod val="75000"/>
                </a:schemeClr>
              </a:solidFill>
            </a:endParaRPr>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xmlns="" val="0"/>
              </a:ext>
            </a:extLst>
          </a:blip>
          <a:stretch>
            <a:fillRect/>
          </a:stretch>
        </p:blipFill>
        <p:spPr>
          <a:xfrm>
            <a:off x="6926" y="1905000"/>
            <a:ext cx="8973209" cy="3810000"/>
          </a:xfrm>
        </p:spPr>
      </p:pic>
    </p:spTree>
    <p:extLst>
      <p:ext uri="{BB962C8B-B14F-4D97-AF65-F5344CB8AC3E}">
        <p14:creationId xmlns:p14="http://schemas.microsoft.com/office/powerpoint/2010/main" xmlns="" val="297594404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3345" y="304800"/>
            <a:ext cx="3276600" cy="762318"/>
          </a:xfrm>
        </p:spPr>
        <p:txBody>
          <a:bodyPr/>
          <a:lstStyle/>
          <a:p>
            <a:r>
              <a:rPr lang="en-US" dirty="0" smtClean="0">
                <a:solidFill>
                  <a:schemeClr val="accent3">
                    <a:lumMod val="75000"/>
                  </a:schemeClr>
                </a:solidFill>
              </a:rPr>
              <a:t>Test case</a:t>
            </a:r>
            <a:endParaRPr lang="en-US" dirty="0">
              <a:solidFill>
                <a:schemeClr val="accent3">
                  <a:lumMod val="75000"/>
                </a:schemeClr>
              </a:solidFill>
            </a:endParaRPr>
          </a:p>
        </p:txBody>
      </p:sp>
      <p:pic>
        <p:nvPicPr>
          <p:cNvPr id="5" name="Content Placeholder 4"/>
          <p:cNvPicPr>
            <a:picLocks noGrp="1" noChangeAspect="1"/>
          </p:cNvPicPr>
          <p:nvPr>
            <p:ph idx="1"/>
          </p:nvPr>
        </p:nvPicPr>
        <p:blipFill>
          <a:blip r:embed="rId2" cstate="print">
            <a:extLst>
              <a:ext uri="{28A0092B-C50C-407E-A947-70E740481C1C}">
                <a14:useLocalDpi xmlns:a14="http://schemas.microsoft.com/office/drawing/2010/main" xmlns="" val="0"/>
              </a:ext>
            </a:extLst>
          </a:blip>
          <a:stretch>
            <a:fillRect/>
          </a:stretch>
        </p:blipFill>
        <p:spPr>
          <a:xfrm>
            <a:off x="-1" y="1828800"/>
            <a:ext cx="8973209" cy="3810000"/>
          </a:xfrm>
        </p:spPr>
      </p:pic>
    </p:spTree>
    <p:extLst>
      <p:ext uri="{BB962C8B-B14F-4D97-AF65-F5344CB8AC3E}">
        <p14:creationId xmlns:p14="http://schemas.microsoft.com/office/powerpoint/2010/main" xmlns="" val="316095669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3345" y="304800"/>
            <a:ext cx="3276600" cy="762318"/>
          </a:xfrm>
        </p:spPr>
        <p:txBody>
          <a:bodyPr/>
          <a:lstStyle/>
          <a:p>
            <a:r>
              <a:rPr lang="en-US" dirty="0" smtClean="0">
                <a:solidFill>
                  <a:schemeClr val="accent3">
                    <a:lumMod val="75000"/>
                  </a:schemeClr>
                </a:solidFill>
              </a:rPr>
              <a:t>Test case</a:t>
            </a:r>
            <a:endParaRPr lang="en-US" dirty="0">
              <a:solidFill>
                <a:schemeClr val="accent3">
                  <a:lumMod val="75000"/>
                </a:schemeClr>
              </a:solidFill>
            </a:endParaRPr>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xmlns="" val="0"/>
              </a:ext>
            </a:extLst>
          </a:blip>
          <a:stretch>
            <a:fillRect/>
          </a:stretch>
        </p:blipFill>
        <p:spPr>
          <a:xfrm>
            <a:off x="-1" y="1981200"/>
            <a:ext cx="8973209" cy="3810000"/>
          </a:xfrm>
        </p:spPr>
      </p:pic>
    </p:spTree>
    <p:extLst>
      <p:ext uri="{BB962C8B-B14F-4D97-AF65-F5344CB8AC3E}">
        <p14:creationId xmlns:p14="http://schemas.microsoft.com/office/powerpoint/2010/main" xmlns="" val="46905141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5791200" cy="990918"/>
          </a:xfrm>
        </p:spPr>
        <p:txBody>
          <a:bodyPr/>
          <a:lstStyle/>
          <a:p>
            <a:r>
              <a:rPr lang="en-US" dirty="0" smtClean="0">
                <a:solidFill>
                  <a:schemeClr val="accent3">
                    <a:lumMod val="75000"/>
                  </a:schemeClr>
                </a:solidFill>
              </a:rPr>
              <a:t>Planning poker</a:t>
            </a:r>
            <a:endParaRPr lang="en-US" dirty="0"/>
          </a:p>
        </p:txBody>
      </p:sp>
      <p:sp>
        <p:nvSpPr>
          <p:cNvPr id="3" name="Content Placeholder 2"/>
          <p:cNvSpPr>
            <a:spLocks noGrp="1"/>
          </p:cNvSpPr>
          <p:nvPr>
            <p:ph idx="1"/>
          </p:nvPr>
        </p:nvSpPr>
        <p:spPr/>
        <p:txBody>
          <a:bodyPr/>
          <a:lstStyle/>
          <a:p>
            <a:pPr algn="just">
              <a:lnSpc>
                <a:spcPct val="200000"/>
              </a:lnSpc>
            </a:pPr>
            <a:r>
              <a:rPr lang="en-US" dirty="0">
                <a:cs typeface="Times New Roman" pitchFamily="18" charset="0"/>
              </a:rPr>
              <a:t>Planning Poker is a consensus-based estimating technique. Agile teams around the world use Planning Poker to estimate their product backlogs. Planning Poker can be used with story points, ideal days, or any other estimating unit. Here planning poker is used with number of ideal days.</a:t>
            </a:r>
          </a:p>
          <a:p>
            <a:pPr algn="just">
              <a:lnSpc>
                <a:spcPct val="200000"/>
              </a:lnSpc>
            </a:pPr>
            <a:endParaRPr lang="ru-RU" dirty="0"/>
          </a:p>
          <a:p>
            <a:pPr algn="just">
              <a:lnSpc>
                <a:spcPct val="200000"/>
              </a:lnSpc>
            </a:pPr>
            <a:endParaRPr lang="en-US" dirty="0"/>
          </a:p>
        </p:txBody>
      </p:sp>
    </p:spTree>
    <p:extLst>
      <p:ext uri="{BB962C8B-B14F-4D97-AF65-F5344CB8AC3E}">
        <p14:creationId xmlns:p14="http://schemas.microsoft.com/office/powerpoint/2010/main" xmlns="" val="420422780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3">
                    <a:lumMod val="75000"/>
                  </a:schemeClr>
                </a:solidFill>
              </a:rPr>
              <a:t>Planning poker</a:t>
            </a:r>
            <a:endParaRPr lang="en-US" dirty="0"/>
          </a:p>
        </p:txBody>
      </p:sp>
      <p:pic>
        <p:nvPicPr>
          <p:cNvPr id="4" name="Picture 2" descr="C:\Users\SHIAK\Desktop\Screenshot.86254.1000000.jpg"/>
          <p:cNvPicPr>
            <a:picLocks noGrp="1" noChangeAspect="1" noChangeArrowheads="1"/>
          </p:cNvPicPr>
          <p:nvPr>
            <p:ph idx="1"/>
          </p:nvPr>
        </p:nvPicPr>
        <p:blipFill>
          <a:blip r:embed="rId2" cstate="print"/>
          <a:srcRect/>
          <a:stretch>
            <a:fillRect/>
          </a:stretch>
        </p:blipFill>
        <p:spPr bwMode="auto">
          <a:xfrm>
            <a:off x="652462" y="1905794"/>
            <a:ext cx="7229475" cy="4067175"/>
          </a:xfrm>
          <a:prstGeom prst="rect">
            <a:avLst/>
          </a:prstGeom>
          <a:noFill/>
        </p:spPr>
      </p:pic>
    </p:spTree>
    <p:extLst>
      <p:ext uri="{BB962C8B-B14F-4D97-AF65-F5344CB8AC3E}">
        <p14:creationId xmlns:p14="http://schemas.microsoft.com/office/powerpoint/2010/main" xmlns="" val="285121425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3">
                    <a:lumMod val="75000"/>
                  </a:schemeClr>
                </a:solidFill>
              </a:rPr>
              <a:t>Roadmap</a:t>
            </a:r>
            <a:endParaRPr lang="en-US" dirty="0">
              <a:solidFill>
                <a:schemeClr val="accent3">
                  <a:lumMod val="75000"/>
                </a:schemeClr>
              </a:solidFill>
            </a:endParaRPr>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xmlns="" val="0"/>
              </a:ext>
            </a:extLst>
          </a:blip>
          <a:stretch>
            <a:fillRect/>
          </a:stretch>
        </p:blipFill>
        <p:spPr>
          <a:xfrm>
            <a:off x="0" y="2057400"/>
            <a:ext cx="8822534" cy="3124200"/>
          </a:xfrm>
        </p:spPr>
      </p:pic>
    </p:spTree>
    <p:extLst>
      <p:ext uri="{BB962C8B-B14F-4D97-AF65-F5344CB8AC3E}">
        <p14:creationId xmlns:p14="http://schemas.microsoft.com/office/powerpoint/2010/main" xmlns="" val="265906331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5791200" cy="838518"/>
          </a:xfrm>
        </p:spPr>
        <p:txBody>
          <a:bodyPr/>
          <a:lstStyle/>
          <a:p>
            <a:r>
              <a:rPr lang="en-US" dirty="0" smtClean="0">
                <a:solidFill>
                  <a:schemeClr val="accent3">
                    <a:lumMod val="75000"/>
                  </a:schemeClr>
                </a:solidFill>
              </a:rPr>
              <a:t>conclusion</a:t>
            </a:r>
            <a:endParaRPr lang="en-US" dirty="0"/>
          </a:p>
        </p:txBody>
      </p:sp>
      <p:sp>
        <p:nvSpPr>
          <p:cNvPr id="3" name="Content Placeholder 2"/>
          <p:cNvSpPr>
            <a:spLocks noGrp="1"/>
          </p:cNvSpPr>
          <p:nvPr>
            <p:ph idx="1"/>
          </p:nvPr>
        </p:nvSpPr>
        <p:spPr>
          <a:xfrm>
            <a:off x="457200" y="1524000"/>
            <a:ext cx="7848600" cy="5105400"/>
          </a:xfrm>
        </p:spPr>
        <p:txBody>
          <a:bodyPr>
            <a:normAutofit/>
          </a:bodyPr>
          <a:lstStyle/>
          <a:p>
            <a:pPr algn="just">
              <a:lnSpc>
                <a:spcPct val="200000"/>
              </a:lnSpc>
            </a:pPr>
            <a:r>
              <a:rPr lang="en-US" dirty="0" smtClean="0"/>
              <a:t>agile methodology </a:t>
            </a:r>
            <a:r>
              <a:rPr lang="en-US" dirty="0"/>
              <a:t>which </a:t>
            </a:r>
            <a:r>
              <a:rPr lang="en-US" dirty="0" smtClean="0"/>
              <a:t>is adaptable </a:t>
            </a:r>
            <a:r>
              <a:rPr lang="en-US" dirty="0"/>
              <a:t>to change, people-oriented, speedy and responsive are well suit to the software development projects. However, company needs to consider which agile methods are beneficial for the company or some specific projects. The company can select different agile methods for different projects or just customize any features that match the condition of the company and the projects.</a:t>
            </a:r>
          </a:p>
        </p:txBody>
      </p:sp>
    </p:spTree>
    <p:extLst>
      <p:ext uri="{BB962C8B-B14F-4D97-AF65-F5344CB8AC3E}">
        <p14:creationId xmlns:p14="http://schemas.microsoft.com/office/powerpoint/2010/main" xmlns="" val="182364812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p:cNvPicPr>
            <a:picLocks noGrp="1" noChangeAspect="1"/>
          </p:cNvPicPr>
          <p:nvPr>
            <p:ph idx="1"/>
          </p:nvPr>
        </p:nvPicPr>
        <p:blipFill>
          <a:blip r:embed="rId2" cstate="print">
            <a:extLst>
              <a:ext uri="{28A0092B-C50C-407E-A947-70E740481C1C}">
                <a14:useLocalDpi xmlns:a14="http://schemas.microsoft.com/office/drawing/2010/main" xmlns="" val="0"/>
              </a:ext>
            </a:extLst>
          </a:blip>
          <a:stretch>
            <a:fillRect/>
          </a:stretch>
        </p:blipFill>
        <p:spPr>
          <a:xfrm>
            <a:off x="304800" y="1447800"/>
            <a:ext cx="8544546" cy="3754580"/>
          </a:xfrm>
        </p:spPr>
      </p:pic>
    </p:spTree>
    <p:extLst>
      <p:ext uri="{BB962C8B-B14F-4D97-AF65-F5344CB8AC3E}">
        <p14:creationId xmlns:p14="http://schemas.microsoft.com/office/powerpoint/2010/main" xmlns="" val="212900058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Shape 62"/>
          <p:cNvSpPr>
            <a:spLocks noGrp="1"/>
          </p:cNvSpPr>
          <p:nvPr>
            <p:ph type="title"/>
          </p:nvPr>
        </p:nvSpPr>
        <p:spPr>
          <a:xfrm>
            <a:off x="457200" y="152718"/>
            <a:ext cx="5791200" cy="1371601"/>
          </a:xfrm>
          <a:prstGeom prst="rect">
            <a:avLst/>
          </a:prstGeom>
        </p:spPr>
        <p:txBody>
          <a:bodyPr/>
          <a:lstStyle>
            <a:lvl1pPr>
              <a:defRPr sz="3200"/>
            </a:lvl1pPr>
          </a:lstStyle>
          <a:p>
            <a:pPr lvl="0">
              <a:defRPr sz="1800" cap="none" spc="0">
                <a:solidFill>
                  <a:srgbClr val="000000"/>
                </a:solidFill>
              </a:defRPr>
            </a:pPr>
            <a:r>
              <a:rPr sz="3200" cap="all" spc="-60" dirty="0">
                <a:solidFill>
                  <a:schemeClr val="accent3">
                    <a:lumMod val="75000"/>
                  </a:schemeClr>
                </a:solidFill>
              </a:rPr>
              <a:t>WHAT IS SCRUM</a:t>
            </a:r>
          </a:p>
        </p:txBody>
      </p:sp>
      <p:sp>
        <p:nvSpPr>
          <p:cNvPr id="63" name="Shape 63"/>
          <p:cNvSpPr>
            <a:spLocks noGrp="1"/>
          </p:cNvSpPr>
          <p:nvPr>
            <p:ph type="body" idx="1"/>
          </p:nvPr>
        </p:nvSpPr>
        <p:spPr>
          <a:xfrm>
            <a:off x="457200" y="1752600"/>
            <a:ext cx="7620000" cy="4373563"/>
          </a:xfrm>
          <a:prstGeom prst="rect">
            <a:avLst/>
          </a:prstGeom>
        </p:spPr>
        <p:txBody>
          <a:bodyPr/>
          <a:lstStyle/>
          <a:p>
            <a:pPr marL="186531" lvl="0" indent="-186531" algn="just">
              <a:lnSpc>
                <a:spcPct val="150000"/>
              </a:lnSpc>
              <a:buClr>
                <a:srgbClr val="989898"/>
              </a:buClr>
              <a:buSzPct val="80000"/>
              <a:buFont typeface="Arial"/>
              <a:buChar char="•"/>
              <a:defRPr sz="1800" b="0"/>
            </a:pPr>
            <a:r>
              <a:rPr sz="2000" b="1" dirty="0">
                <a:ea typeface="Times New Roman"/>
                <a:cs typeface="Times New Roman"/>
                <a:sym typeface="Times New Roman"/>
              </a:rPr>
              <a:t>Scrum</a:t>
            </a:r>
            <a:r>
              <a:rPr sz="2000" b="1" dirty="0"/>
              <a:t> is an iterative and incremental agile software development framework for  managing product development. </a:t>
            </a:r>
          </a:p>
          <a:p>
            <a:pPr lvl="0" algn="just">
              <a:lnSpc>
                <a:spcPct val="150000"/>
              </a:lnSpc>
              <a:defRPr sz="1800" b="0"/>
            </a:pPr>
            <a:endParaRPr sz="2000" b="1" dirty="0"/>
          </a:p>
          <a:p>
            <a:pPr marL="186531" lvl="0" indent="-186531" algn="just">
              <a:lnSpc>
                <a:spcPct val="150000"/>
              </a:lnSpc>
              <a:buClr>
                <a:srgbClr val="989898"/>
              </a:buClr>
              <a:buSzPct val="80000"/>
              <a:buFont typeface="Arial"/>
              <a:buChar char="•"/>
              <a:defRPr sz="1800" b="0"/>
            </a:pPr>
            <a:r>
              <a:rPr sz="2000" b="1" dirty="0"/>
              <a:t>It defines "a flexible, holistic product development strategy where a development team works as a unit to reach a common goal"</a:t>
            </a:r>
          </a:p>
        </p:txBody>
      </p:sp>
    </p:spTree>
    <p:extLst>
      <p:ext uri="{BB962C8B-B14F-4D97-AF65-F5344CB8AC3E}">
        <p14:creationId xmlns:p14="http://schemas.microsoft.com/office/powerpoint/2010/main" xmlns="" val="2961756762"/>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Shape 65"/>
          <p:cNvSpPr>
            <a:spLocks noGrp="1"/>
          </p:cNvSpPr>
          <p:nvPr>
            <p:ph type="title"/>
          </p:nvPr>
        </p:nvSpPr>
        <p:spPr>
          <a:prstGeom prst="rect">
            <a:avLst/>
          </a:prstGeom>
        </p:spPr>
        <p:txBody>
          <a:bodyPr/>
          <a:lstStyle/>
          <a:p>
            <a:pPr lvl="0">
              <a:defRPr sz="1800" cap="none" spc="0">
                <a:solidFill>
                  <a:srgbClr val="000000"/>
                </a:solidFill>
              </a:defRPr>
            </a:pPr>
            <a:r>
              <a:rPr sz="3600" cap="all" spc="-60" dirty="0">
                <a:solidFill>
                  <a:schemeClr val="accent3">
                    <a:lumMod val="75000"/>
                  </a:schemeClr>
                </a:solidFill>
              </a:rPr>
              <a:t>ROLES IN SCRUM</a:t>
            </a:r>
          </a:p>
        </p:txBody>
      </p:sp>
      <p:sp>
        <p:nvSpPr>
          <p:cNvPr id="66" name="Shape 66"/>
          <p:cNvSpPr>
            <a:spLocks noGrp="1"/>
          </p:cNvSpPr>
          <p:nvPr>
            <p:ph type="body" idx="1"/>
          </p:nvPr>
        </p:nvSpPr>
        <p:spPr>
          <a:xfrm>
            <a:off x="457200" y="1752600"/>
            <a:ext cx="2438400" cy="4373563"/>
          </a:xfrm>
          <a:prstGeom prst="rect">
            <a:avLst/>
          </a:prstGeom>
        </p:spPr>
        <p:txBody>
          <a:bodyPr/>
          <a:lstStyle/>
          <a:p>
            <a:pPr marL="186531" lvl="0" indent="-186531">
              <a:lnSpc>
                <a:spcPct val="150000"/>
              </a:lnSpc>
              <a:buClr>
                <a:srgbClr val="989898"/>
              </a:buClr>
              <a:buSzPct val="80000"/>
              <a:buFont typeface="Arial"/>
              <a:buChar char="•"/>
              <a:defRPr sz="1800" b="0"/>
            </a:pPr>
            <a:r>
              <a:rPr sz="2000" b="1" dirty="0"/>
              <a:t>Product owner</a:t>
            </a:r>
          </a:p>
          <a:p>
            <a:pPr marL="186531" lvl="0" indent="-186531">
              <a:lnSpc>
                <a:spcPct val="150000"/>
              </a:lnSpc>
              <a:buClr>
                <a:srgbClr val="989898"/>
              </a:buClr>
              <a:buSzPct val="80000"/>
              <a:buFont typeface="Arial"/>
              <a:buChar char="•"/>
              <a:defRPr sz="1800" b="0"/>
            </a:pPr>
            <a:r>
              <a:rPr sz="2000" b="1" dirty="0"/>
              <a:t>Scrum master</a:t>
            </a:r>
          </a:p>
          <a:p>
            <a:pPr marL="186531" lvl="0" indent="-186531">
              <a:lnSpc>
                <a:spcPct val="150000"/>
              </a:lnSpc>
              <a:buClr>
                <a:srgbClr val="989898"/>
              </a:buClr>
              <a:buSzPct val="80000"/>
              <a:buFont typeface="Arial"/>
              <a:buChar char="•"/>
              <a:defRPr sz="1800" b="0"/>
            </a:pPr>
            <a:r>
              <a:rPr sz="2000" b="1" dirty="0"/>
              <a:t>Scrum team</a:t>
            </a:r>
          </a:p>
          <a:p>
            <a:pPr marL="465455" lvl="1" indent="-182880">
              <a:lnSpc>
                <a:spcPct val="150000"/>
              </a:lnSpc>
              <a:buClr>
                <a:srgbClr val="989898"/>
              </a:buClr>
              <a:buSzPct val="80000"/>
              <a:buFont typeface="Arial"/>
              <a:defRPr sz="1800" b="0"/>
            </a:pPr>
            <a:r>
              <a:rPr sz="1600" b="1" dirty="0"/>
              <a:t>Designers</a:t>
            </a:r>
            <a:endParaRPr sz="2000" b="1" dirty="0"/>
          </a:p>
          <a:p>
            <a:pPr marL="465455" lvl="1" indent="-182880">
              <a:lnSpc>
                <a:spcPct val="150000"/>
              </a:lnSpc>
              <a:buClr>
                <a:srgbClr val="989898"/>
              </a:buClr>
              <a:buSzPct val="80000"/>
              <a:buFont typeface="Arial"/>
              <a:defRPr sz="1800" b="0"/>
            </a:pPr>
            <a:r>
              <a:rPr sz="1600" b="1" dirty="0"/>
              <a:t>Programmers</a:t>
            </a:r>
            <a:endParaRPr sz="2000" b="1" dirty="0"/>
          </a:p>
          <a:p>
            <a:pPr marL="465455" lvl="1" indent="-182880">
              <a:lnSpc>
                <a:spcPct val="150000"/>
              </a:lnSpc>
              <a:buClr>
                <a:srgbClr val="989898"/>
              </a:buClr>
              <a:buSzPct val="80000"/>
              <a:buFont typeface="Arial"/>
              <a:defRPr sz="1800" b="0"/>
            </a:pPr>
            <a:r>
              <a:rPr sz="1600" b="1" dirty="0"/>
              <a:t>Testers</a:t>
            </a:r>
            <a:endParaRPr sz="2000" b="1" dirty="0"/>
          </a:p>
          <a:p>
            <a:pPr marL="186531" lvl="0" indent="-186531">
              <a:lnSpc>
                <a:spcPct val="150000"/>
              </a:lnSpc>
              <a:buClr>
                <a:srgbClr val="989898"/>
              </a:buClr>
              <a:buSzPct val="80000"/>
              <a:buFont typeface="Arial"/>
              <a:buChar char="•"/>
              <a:defRPr sz="1800" b="0"/>
            </a:pPr>
            <a:r>
              <a:rPr sz="2000" b="1" dirty="0"/>
              <a:t>Stakeholders</a:t>
            </a:r>
          </a:p>
          <a:p>
            <a:pPr marL="186531" lvl="0" indent="-186531">
              <a:lnSpc>
                <a:spcPct val="150000"/>
              </a:lnSpc>
              <a:buClr>
                <a:srgbClr val="989898"/>
              </a:buClr>
              <a:buSzPct val="80000"/>
              <a:buFont typeface="Arial"/>
              <a:buChar char="•"/>
              <a:defRPr sz="1800" b="0"/>
            </a:pPr>
            <a:r>
              <a:rPr sz="2000" b="1" dirty="0"/>
              <a:t>Customers</a:t>
            </a:r>
          </a:p>
        </p:txBody>
      </p:sp>
      <p:pic>
        <p:nvPicPr>
          <p:cNvPr id="2" name="Picture 1"/>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3124200" y="2088356"/>
            <a:ext cx="5257800" cy="3538061"/>
          </a:xfrm>
          <a:prstGeom prst="rect">
            <a:avLst/>
          </a:prstGeom>
        </p:spPr>
      </p:pic>
    </p:spTree>
    <p:extLst>
      <p:ext uri="{BB962C8B-B14F-4D97-AF65-F5344CB8AC3E}">
        <p14:creationId xmlns:p14="http://schemas.microsoft.com/office/powerpoint/2010/main" xmlns="" val="575478194"/>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Shape 69"/>
          <p:cNvSpPr>
            <a:spLocks noGrp="1"/>
          </p:cNvSpPr>
          <p:nvPr>
            <p:ph type="title"/>
          </p:nvPr>
        </p:nvSpPr>
        <p:spPr>
          <a:prstGeom prst="rect">
            <a:avLst/>
          </a:prstGeom>
        </p:spPr>
        <p:txBody>
          <a:bodyPr/>
          <a:lstStyle/>
          <a:p>
            <a:pPr lvl="0">
              <a:defRPr sz="1800" cap="none" spc="0">
                <a:solidFill>
                  <a:srgbClr val="000000"/>
                </a:solidFill>
              </a:defRPr>
            </a:pPr>
            <a:r>
              <a:rPr sz="3600" cap="all" spc="-60" dirty="0">
                <a:solidFill>
                  <a:schemeClr val="accent3">
                    <a:lumMod val="75000"/>
                  </a:schemeClr>
                </a:solidFill>
              </a:rPr>
              <a:t>PRODUCT OWNER</a:t>
            </a:r>
          </a:p>
        </p:txBody>
      </p:sp>
      <p:sp>
        <p:nvSpPr>
          <p:cNvPr id="70" name="Shape 70"/>
          <p:cNvSpPr>
            <a:spLocks noGrp="1"/>
          </p:cNvSpPr>
          <p:nvPr>
            <p:ph type="body" idx="1"/>
          </p:nvPr>
        </p:nvSpPr>
        <p:spPr>
          <a:xfrm>
            <a:off x="480487" y="1705071"/>
            <a:ext cx="4320113" cy="4465965"/>
          </a:xfrm>
          <a:prstGeom prst="rect">
            <a:avLst/>
          </a:prstGeom>
        </p:spPr>
        <p:txBody>
          <a:bodyPr>
            <a:normAutofit fontScale="92500" lnSpcReduction="10000"/>
          </a:bodyPr>
          <a:lstStyle/>
          <a:p>
            <a:pPr marL="186531" lvl="0" indent="-186531" algn="just">
              <a:lnSpc>
                <a:spcPct val="150000"/>
              </a:lnSpc>
              <a:buClr>
                <a:srgbClr val="989898"/>
              </a:buClr>
              <a:buSzPct val="80000"/>
              <a:buFont typeface="Arial"/>
              <a:buChar char="•"/>
              <a:defRPr sz="1800" b="0"/>
            </a:pPr>
            <a:r>
              <a:rPr sz="2000" b="1" dirty="0">
                <a:solidFill>
                  <a:schemeClr val="tx1">
                    <a:lumMod val="95000"/>
                    <a:lumOff val="5000"/>
                  </a:schemeClr>
                </a:solidFill>
              </a:rPr>
              <a:t>Manages product backlog</a:t>
            </a:r>
          </a:p>
          <a:p>
            <a:pPr marL="186531" lvl="0" indent="-186531" algn="just">
              <a:lnSpc>
                <a:spcPct val="150000"/>
              </a:lnSpc>
              <a:buClr>
                <a:srgbClr val="989898"/>
              </a:buClr>
              <a:buSzPct val="80000"/>
              <a:buFont typeface="Arial"/>
              <a:buChar char="•"/>
              <a:defRPr sz="1800" b="0"/>
            </a:pPr>
            <a:r>
              <a:rPr sz="2000" b="1" dirty="0">
                <a:solidFill>
                  <a:schemeClr val="tx1">
                    <a:lumMod val="95000"/>
                    <a:lumOff val="5000"/>
                  </a:schemeClr>
                </a:solidFill>
              </a:rPr>
              <a:t>Prioritizing according to business value</a:t>
            </a:r>
          </a:p>
          <a:p>
            <a:pPr marL="186531" lvl="0" indent="-186531" algn="just">
              <a:lnSpc>
                <a:spcPct val="150000"/>
              </a:lnSpc>
              <a:buClr>
                <a:srgbClr val="989898"/>
              </a:buClr>
              <a:buSzPct val="80000"/>
              <a:buFont typeface="Arial"/>
              <a:buChar char="•"/>
              <a:defRPr sz="1800" b="0"/>
            </a:pPr>
            <a:r>
              <a:rPr sz="2000" b="1" dirty="0">
                <a:solidFill>
                  <a:schemeClr val="tx1">
                    <a:lumMod val="95000"/>
                    <a:lumOff val="5000"/>
                  </a:schemeClr>
                </a:solidFill>
              </a:rPr>
              <a:t>Ensure that the product backlog is visible transfer and clear</a:t>
            </a:r>
          </a:p>
          <a:p>
            <a:pPr marL="186531" lvl="0" indent="-186531" algn="just">
              <a:lnSpc>
                <a:spcPct val="150000"/>
              </a:lnSpc>
              <a:buClr>
                <a:srgbClr val="989898"/>
              </a:buClr>
              <a:buSzPct val="80000"/>
              <a:buFont typeface="Arial"/>
              <a:buChar char="•"/>
              <a:defRPr sz="1800" b="0"/>
            </a:pPr>
            <a:r>
              <a:rPr sz="2000" b="1" dirty="0">
                <a:solidFill>
                  <a:schemeClr val="tx1">
                    <a:lumMod val="95000"/>
                    <a:lumOff val="5000"/>
                  </a:schemeClr>
                </a:solidFill>
              </a:rPr>
              <a:t>Negotiates priorities, scope ,funding and schedule</a:t>
            </a:r>
          </a:p>
          <a:p>
            <a:pPr marL="186531" lvl="0" indent="-186531" algn="just">
              <a:lnSpc>
                <a:spcPct val="150000"/>
              </a:lnSpc>
              <a:buClr>
                <a:srgbClr val="989898"/>
              </a:buClr>
              <a:buSzPct val="80000"/>
              <a:buFont typeface="Arial"/>
              <a:buChar char="•"/>
              <a:defRPr sz="1800" b="0"/>
            </a:pPr>
            <a:r>
              <a:rPr sz="2000" b="1" dirty="0">
                <a:solidFill>
                  <a:schemeClr val="tx1">
                    <a:lumMod val="95000"/>
                    <a:lumOff val="5000"/>
                  </a:schemeClr>
                </a:solidFill>
              </a:rPr>
              <a:t>Provide vision and act as behalf of customer</a:t>
            </a:r>
          </a:p>
        </p:txBody>
      </p:sp>
      <p:grpSp>
        <p:nvGrpSpPr>
          <p:cNvPr id="74" name="Group 74" descr="C:\Users\saumilchokshi\Downloads\PO-scrum.png"/>
          <p:cNvGrpSpPr/>
          <p:nvPr/>
        </p:nvGrpSpPr>
        <p:grpSpPr>
          <a:xfrm>
            <a:off x="5482239" y="1708160"/>
            <a:ext cx="3029648" cy="3441680"/>
            <a:chOff x="0" y="0"/>
            <a:chExt cx="3029646" cy="3441678"/>
          </a:xfrm>
        </p:grpSpPr>
        <p:sp>
          <p:nvSpPr>
            <p:cNvPr id="72" name="Shape 72"/>
            <p:cNvSpPr/>
            <p:nvPr/>
          </p:nvSpPr>
          <p:spPr>
            <a:xfrm>
              <a:off x="0" y="0"/>
              <a:ext cx="3029647" cy="3441679"/>
            </a:xfrm>
            <a:prstGeom prst="rect">
              <a:avLst/>
            </a:prstGeom>
            <a:solidFill>
              <a:srgbClr val="FFFFFF"/>
            </a:solidFill>
            <a:ln w="12700" cap="flat">
              <a:noFill/>
              <a:miter lim="400000"/>
            </a:ln>
            <a:effectLst/>
          </p:spPr>
          <p:txBody>
            <a:bodyPr wrap="square" lIns="0" tIns="0" rIns="0" bIns="0" numCol="1" anchor="ctr">
              <a:noAutofit/>
            </a:bodyPr>
            <a:lstStyle/>
            <a:p>
              <a:pPr lvl="0">
                <a:defRPr>
                  <a:solidFill>
                    <a:srgbClr val="303030"/>
                  </a:solidFill>
                  <a:latin typeface="Cambria"/>
                  <a:ea typeface="Cambria"/>
                  <a:cs typeface="Cambria"/>
                  <a:sym typeface="Cambria"/>
                </a:defRPr>
              </a:pPr>
              <a:endParaRPr/>
            </a:p>
          </p:txBody>
        </p:sp>
        <p:pic>
          <p:nvPicPr>
            <p:cNvPr id="73" name="image8.png"/>
            <p:cNvPicPr/>
            <p:nvPr/>
          </p:nvPicPr>
          <p:blipFill>
            <a:blip r:embed="rId2" cstate="print">
              <a:extLst/>
            </a:blip>
            <a:stretch>
              <a:fillRect/>
            </a:stretch>
          </p:blipFill>
          <p:spPr>
            <a:xfrm>
              <a:off x="0" y="0"/>
              <a:ext cx="3029647" cy="3441679"/>
            </a:xfrm>
            <a:prstGeom prst="rect">
              <a:avLst/>
            </a:prstGeom>
            <a:ln w="76200" cap="sq">
              <a:solidFill>
                <a:srgbClr val="292929"/>
              </a:solidFill>
              <a:prstDash val="solid"/>
              <a:miter lim="800000"/>
            </a:ln>
            <a:effectLst>
              <a:reflection stA="28000" endPos="40000" dir="5400000" sy="-100000" algn="bl" rotWithShape="0"/>
            </a:effectLst>
          </p:spPr>
        </p:pic>
      </p:grpSp>
    </p:spTree>
    <p:extLst>
      <p:ext uri="{BB962C8B-B14F-4D97-AF65-F5344CB8AC3E}">
        <p14:creationId xmlns:p14="http://schemas.microsoft.com/office/powerpoint/2010/main" xmlns="" val="1717098941"/>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Shape 76"/>
          <p:cNvSpPr>
            <a:spLocks noGrp="1"/>
          </p:cNvSpPr>
          <p:nvPr>
            <p:ph type="title"/>
          </p:nvPr>
        </p:nvSpPr>
        <p:spPr>
          <a:xfrm>
            <a:off x="457200" y="304800"/>
            <a:ext cx="5791200" cy="686118"/>
          </a:xfrm>
          <a:prstGeom prst="rect">
            <a:avLst/>
          </a:prstGeom>
        </p:spPr>
        <p:txBody>
          <a:bodyPr/>
          <a:lstStyle/>
          <a:p>
            <a:pPr lvl="0">
              <a:defRPr sz="1800" cap="none" spc="0">
                <a:solidFill>
                  <a:srgbClr val="000000"/>
                </a:solidFill>
              </a:defRPr>
            </a:pPr>
            <a:r>
              <a:rPr sz="3600" cap="all" spc="-60" dirty="0">
                <a:solidFill>
                  <a:schemeClr val="accent3">
                    <a:lumMod val="75000"/>
                  </a:schemeClr>
                </a:solidFill>
              </a:rPr>
              <a:t>SCRUM MASTER</a:t>
            </a:r>
          </a:p>
        </p:txBody>
      </p:sp>
      <p:sp>
        <p:nvSpPr>
          <p:cNvPr id="77" name="Shape 77"/>
          <p:cNvSpPr>
            <a:spLocks noGrp="1"/>
          </p:cNvSpPr>
          <p:nvPr>
            <p:ph type="body" idx="1"/>
          </p:nvPr>
        </p:nvSpPr>
        <p:spPr>
          <a:xfrm>
            <a:off x="457200" y="1235882"/>
            <a:ext cx="5011956" cy="5393518"/>
          </a:xfrm>
          <a:prstGeom prst="rect">
            <a:avLst/>
          </a:prstGeom>
        </p:spPr>
        <p:txBody>
          <a:bodyPr>
            <a:normAutofit fontScale="85000" lnSpcReduction="10000"/>
          </a:bodyPr>
          <a:lstStyle/>
          <a:p>
            <a:pPr marL="186531" lvl="0" indent="-186531">
              <a:lnSpc>
                <a:spcPct val="150000"/>
              </a:lnSpc>
              <a:buClr>
                <a:srgbClr val="989898"/>
              </a:buClr>
              <a:buSzPct val="80000"/>
              <a:buFont typeface="Arial"/>
              <a:buChar char="•"/>
              <a:defRPr sz="1800" b="0"/>
            </a:pPr>
            <a:r>
              <a:rPr sz="2000" b="1" dirty="0"/>
              <a:t>Provide release backlog </a:t>
            </a:r>
          </a:p>
          <a:p>
            <a:pPr marL="186531" lvl="0" indent="-186531">
              <a:lnSpc>
                <a:spcPct val="150000"/>
              </a:lnSpc>
              <a:buClr>
                <a:srgbClr val="989898"/>
              </a:buClr>
              <a:buSzPct val="80000"/>
              <a:buFont typeface="Arial"/>
              <a:buChar char="•"/>
              <a:defRPr sz="1800" b="0"/>
            </a:pPr>
            <a:r>
              <a:rPr sz="2000" b="1" dirty="0"/>
              <a:t>Responsible for produce sprints with time frame</a:t>
            </a:r>
          </a:p>
          <a:p>
            <a:pPr marL="186531" lvl="0" indent="-186531">
              <a:lnSpc>
                <a:spcPct val="150000"/>
              </a:lnSpc>
              <a:buClr>
                <a:srgbClr val="989898"/>
              </a:buClr>
              <a:buSzPct val="80000"/>
              <a:buFont typeface="Arial"/>
              <a:buChar char="•"/>
              <a:defRPr sz="1800" b="0"/>
            </a:pPr>
            <a:r>
              <a:rPr sz="2000" b="1" dirty="0"/>
              <a:t>Responsibilities to remove impediments</a:t>
            </a:r>
          </a:p>
          <a:p>
            <a:pPr marL="186531" lvl="0" indent="-186531">
              <a:lnSpc>
                <a:spcPct val="150000"/>
              </a:lnSpc>
              <a:buClr>
                <a:srgbClr val="989898"/>
              </a:buClr>
              <a:buSzPct val="80000"/>
              <a:buFont typeface="Arial"/>
              <a:buChar char="•"/>
              <a:defRPr sz="1800" b="0"/>
            </a:pPr>
            <a:r>
              <a:rPr sz="2000" b="1" dirty="0"/>
              <a:t>Ensure the team is working well together</a:t>
            </a:r>
          </a:p>
          <a:p>
            <a:pPr marL="186531" lvl="0" indent="-186531">
              <a:lnSpc>
                <a:spcPct val="150000"/>
              </a:lnSpc>
              <a:buClr>
                <a:srgbClr val="989898"/>
              </a:buClr>
              <a:buSzPct val="80000"/>
              <a:buFont typeface="Arial"/>
              <a:buChar char="•"/>
              <a:defRPr sz="1800" b="0"/>
            </a:pPr>
            <a:r>
              <a:rPr sz="2000" b="1" dirty="0"/>
              <a:t>Provide supportive learning environment</a:t>
            </a:r>
          </a:p>
          <a:p>
            <a:pPr marL="186531" lvl="0" indent="-186531">
              <a:lnSpc>
                <a:spcPct val="150000"/>
              </a:lnSpc>
              <a:buClr>
                <a:srgbClr val="989898"/>
              </a:buClr>
              <a:buSzPct val="80000"/>
              <a:buFont typeface="Arial"/>
              <a:buChar char="•"/>
              <a:defRPr sz="1800" b="0"/>
            </a:pPr>
            <a:r>
              <a:rPr sz="2000" b="1" dirty="0"/>
              <a:t>Enforcer of rules of scrum</a:t>
            </a:r>
          </a:p>
          <a:p>
            <a:pPr marL="186531" lvl="0" indent="-186531">
              <a:lnSpc>
                <a:spcPct val="150000"/>
              </a:lnSpc>
              <a:buClr>
                <a:srgbClr val="989898"/>
              </a:buClr>
              <a:buSzPct val="80000"/>
              <a:buFont typeface="Arial"/>
              <a:buChar char="•"/>
              <a:defRPr sz="1800" b="0"/>
            </a:pPr>
            <a:r>
              <a:rPr sz="2000" b="1" dirty="0"/>
              <a:t>Often chairs key meetings and challenges  the team to improve</a:t>
            </a:r>
          </a:p>
          <a:p>
            <a:pPr marL="186531" lvl="0" indent="-186531">
              <a:lnSpc>
                <a:spcPct val="150000"/>
              </a:lnSpc>
              <a:buClr>
                <a:srgbClr val="989898"/>
              </a:buClr>
              <a:buSzPct val="80000"/>
              <a:buFont typeface="Arial"/>
              <a:buChar char="•"/>
              <a:defRPr sz="1800" b="0"/>
            </a:pPr>
            <a:r>
              <a:rPr sz="2000" b="1" dirty="0"/>
              <a:t>Servant leader</a:t>
            </a:r>
          </a:p>
        </p:txBody>
      </p:sp>
      <p:sp>
        <p:nvSpPr>
          <p:cNvPr id="78" name="Shape 78"/>
          <p:cNvSpPr>
            <a:spLocks noGrp="1"/>
          </p:cNvSpPr>
          <p:nvPr>
            <p:ph type="sldNum" sz="quarter" idx="4294967295"/>
          </p:nvPr>
        </p:nvSpPr>
        <p:spPr>
          <a:xfrm rot="16200000">
            <a:off x="8227376" y="5849525"/>
            <a:ext cx="1315722" cy="437069"/>
          </a:xfrm>
          <a:prstGeom prst="rect">
            <a:avLst/>
          </a:prstGeom>
          <a:extLst>
            <a:ext uri="{C572A759-6A51-4108-AA02-DFA0A04FC94B}">
              <ma14:wrappingTextBoxFlag xmlns="" xmlns:ma14="http://schemas.microsoft.com/office/mac/drawingml/2011/main" val="1"/>
            </a:ext>
          </a:extLst>
        </p:spPr>
        <p:txBody>
          <a:bodyPr/>
          <a:lstStyle/>
          <a:p>
            <a:pPr lvl="0">
              <a:defRPr sz="1800" b="0">
                <a:solidFill>
                  <a:srgbClr val="000000"/>
                </a:solidFill>
              </a:defRPr>
            </a:pPr>
            <a:fld id="{86CB4B4D-7CA3-9044-876B-883B54F8677D}" type="slidenum">
              <a:rPr sz="2400" b="1">
                <a:solidFill>
                  <a:srgbClr val="D1282E"/>
                </a:solidFill>
              </a:rPr>
              <a:pPr lvl="0">
                <a:defRPr sz="1800" b="0">
                  <a:solidFill>
                    <a:srgbClr val="000000"/>
                  </a:solidFill>
                </a:defRPr>
              </a:pPr>
              <a:t>8</a:t>
            </a:fld>
            <a:endParaRPr sz="2400" b="1">
              <a:solidFill>
                <a:srgbClr val="D1282E"/>
              </a:solidFill>
            </a:endParaRPr>
          </a:p>
        </p:txBody>
      </p:sp>
      <p:pic>
        <p:nvPicPr>
          <p:cNvPr id="79" name="scrum-master.jpg"/>
          <p:cNvPicPr/>
          <p:nvPr/>
        </p:nvPicPr>
        <p:blipFill>
          <a:blip r:embed="rId2" cstate="print">
            <a:extLst/>
          </a:blip>
          <a:stretch>
            <a:fillRect/>
          </a:stretch>
        </p:blipFill>
        <p:spPr>
          <a:xfrm>
            <a:off x="5727690" y="1235882"/>
            <a:ext cx="2680478" cy="4386236"/>
          </a:xfrm>
          <a:prstGeom prst="rect">
            <a:avLst/>
          </a:prstGeom>
          <a:ln w="12700">
            <a:miter lim="400000"/>
          </a:ln>
        </p:spPr>
      </p:pic>
    </p:spTree>
    <p:extLst>
      <p:ext uri="{BB962C8B-B14F-4D97-AF65-F5344CB8AC3E}">
        <p14:creationId xmlns:p14="http://schemas.microsoft.com/office/powerpoint/2010/main" xmlns="" val="2750982289"/>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Shape 81"/>
          <p:cNvSpPr>
            <a:spLocks noGrp="1"/>
          </p:cNvSpPr>
          <p:nvPr>
            <p:ph type="title"/>
          </p:nvPr>
        </p:nvSpPr>
        <p:spPr>
          <a:prstGeom prst="rect">
            <a:avLst/>
          </a:prstGeom>
        </p:spPr>
        <p:txBody>
          <a:bodyPr/>
          <a:lstStyle/>
          <a:p>
            <a:pPr lvl="0">
              <a:defRPr sz="1800" cap="none" spc="0">
                <a:solidFill>
                  <a:srgbClr val="000000"/>
                </a:solidFill>
              </a:defRPr>
            </a:pPr>
            <a:r>
              <a:rPr sz="3600" cap="all" spc="-60" dirty="0">
                <a:solidFill>
                  <a:schemeClr val="accent3">
                    <a:lumMod val="75000"/>
                  </a:schemeClr>
                </a:solidFill>
              </a:rPr>
              <a:t>SCRUM TEAM</a:t>
            </a:r>
          </a:p>
        </p:txBody>
      </p:sp>
      <p:pic>
        <p:nvPicPr>
          <p:cNvPr id="83" name="image10.jpg" descr="https://encrypted-tbn2.gstatic.com/images?q=tbn:ANd9GcQA5ehfJ81twoyaUnMoXe8XsCoeo6I6_RX1BfbIEui-NSkjb5yE"/>
          <p:cNvPicPr/>
          <p:nvPr/>
        </p:nvPicPr>
        <p:blipFill>
          <a:blip r:embed="rId2" cstate="print">
            <a:extLst/>
          </a:blip>
          <a:stretch>
            <a:fillRect/>
          </a:stretch>
        </p:blipFill>
        <p:spPr>
          <a:xfrm>
            <a:off x="708404" y="1792769"/>
            <a:ext cx="4038601" cy="4038601"/>
          </a:xfrm>
          <a:prstGeom prst="rect">
            <a:avLst/>
          </a:prstGeom>
          <a:ln w="12700">
            <a:miter lim="400000"/>
          </a:ln>
        </p:spPr>
      </p:pic>
      <p:grpSp>
        <p:nvGrpSpPr>
          <p:cNvPr id="93" name="Group 93"/>
          <p:cNvGrpSpPr/>
          <p:nvPr/>
        </p:nvGrpSpPr>
        <p:grpSpPr>
          <a:xfrm>
            <a:off x="5208947" y="1739862"/>
            <a:ext cx="3330235" cy="3829975"/>
            <a:chOff x="0" y="0"/>
            <a:chExt cx="3330233" cy="3829973"/>
          </a:xfrm>
        </p:grpSpPr>
        <p:grpSp>
          <p:nvGrpSpPr>
            <p:cNvPr id="86" name="Group 86"/>
            <p:cNvGrpSpPr/>
            <p:nvPr/>
          </p:nvGrpSpPr>
          <p:grpSpPr>
            <a:xfrm>
              <a:off x="0" y="0"/>
              <a:ext cx="3330234" cy="967166"/>
              <a:chOff x="0" y="0"/>
              <a:chExt cx="3330233" cy="967165"/>
            </a:xfrm>
          </p:grpSpPr>
          <p:sp>
            <p:nvSpPr>
              <p:cNvPr id="84" name="Shape 84"/>
              <p:cNvSpPr/>
              <p:nvPr/>
            </p:nvSpPr>
            <p:spPr>
              <a:xfrm>
                <a:off x="0" y="0"/>
                <a:ext cx="3330234" cy="967166"/>
              </a:xfrm>
              <a:prstGeom prst="roundRect">
                <a:avLst>
                  <a:gd name="adj" fmla="val 7500"/>
                </a:avLst>
              </a:prstGeom>
              <a:solidFill>
                <a:srgbClr val="894A27"/>
              </a:solidFill>
              <a:ln w="12700" cap="flat">
                <a:solidFill>
                  <a:srgbClr val="FFFFFF"/>
                </a:solidFill>
                <a:prstDash val="solid"/>
                <a:bevel/>
              </a:ln>
              <a:effectLst/>
            </p:spPr>
            <p:txBody>
              <a:bodyPr wrap="square" lIns="0" tIns="0" rIns="0" bIns="0" numCol="1" anchor="t">
                <a:noAutofit/>
              </a:bodyPr>
              <a:lstStyle/>
              <a:p>
                <a:pPr lvl="0">
                  <a:defRPr sz="1523">
                    <a:solidFill>
                      <a:srgbClr val="FFFFFF"/>
                    </a:solidFill>
                    <a:latin typeface="Cambria"/>
                    <a:ea typeface="Cambria"/>
                    <a:cs typeface="Cambria"/>
                    <a:sym typeface="Cambria"/>
                  </a:defRPr>
                </a:pPr>
                <a:endParaRPr/>
              </a:p>
            </p:txBody>
          </p:sp>
          <p:sp>
            <p:nvSpPr>
              <p:cNvPr id="85" name="Shape 85"/>
              <p:cNvSpPr/>
              <p:nvPr/>
            </p:nvSpPr>
            <p:spPr>
              <a:xfrm>
                <a:off x="21223" y="21223"/>
                <a:ext cx="3287787" cy="540424"/>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t">
                <a:spAutoFit/>
              </a:bodyPr>
              <a:lstStyle/>
              <a:p>
                <a:pPr lvl="0"/>
                <a:r>
                  <a:rPr sz="1523">
                    <a:solidFill>
                      <a:srgbClr val="FFFFFF"/>
                    </a:solidFill>
                    <a:latin typeface="Cambria"/>
                    <a:ea typeface="Cambria"/>
                    <a:cs typeface="Cambria"/>
                    <a:sym typeface="Cambria"/>
                  </a:rPr>
                  <a:t>Designers</a:t>
                </a:r>
              </a:p>
              <a:p>
                <a:pPr marL="193433" lvl="0" indent="-193433">
                  <a:buSzPct val="100000"/>
                  <a:buChar char="•"/>
                </a:pPr>
                <a:r>
                  <a:rPr sz="1523">
                    <a:solidFill>
                      <a:srgbClr val="FFFFFF"/>
                    </a:solidFill>
                    <a:latin typeface="Cambria"/>
                    <a:ea typeface="Cambria"/>
                    <a:cs typeface="Cambria"/>
                    <a:sym typeface="Cambria"/>
                  </a:rPr>
                  <a:t>Design the software</a:t>
                </a:r>
              </a:p>
            </p:txBody>
          </p:sp>
        </p:grpSp>
        <p:grpSp>
          <p:nvGrpSpPr>
            <p:cNvPr id="89" name="Group 89"/>
            <p:cNvGrpSpPr/>
            <p:nvPr/>
          </p:nvGrpSpPr>
          <p:grpSpPr>
            <a:xfrm>
              <a:off x="0" y="1431404"/>
              <a:ext cx="3330234" cy="967166"/>
              <a:chOff x="0" y="0"/>
              <a:chExt cx="3330233" cy="967165"/>
            </a:xfrm>
          </p:grpSpPr>
          <p:sp>
            <p:nvSpPr>
              <p:cNvPr id="87" name="Shape 87"/>
              <p:cNvSpPr/>
              <p:nvPr/>
            </p:nvSpPr>
            <p:spPr>
              <a:xfrm>
                <a:off x="0" y="0"/>
                <a:ext cx="3330234" cy="967166"/>
              </a:xfrm>
              <a:prstGeom prst="roundRect">
                <a:avLst>
                  <a:gd name="adj" fmla="val 7500"/>
                </a:avLst>
              </a:prstGeom>
              <a:solidFill>
                <a:srgbClr val="894A27"/>
              </a:solidFill>
              <a:ln w="12700" cap="flat">
                <a:solidFill>
                  <a:srgbClr val="FFFFFF"/>
                </a:solidFill>
                <a:prstDash val="solid"/>
                <a:bevel/>
              </a:ln>
              <a:effectLst/>
            </p:spPr>
            <p:txBody>
              <a:bodyPr wrap="square" lIns="0" tIns="0" rIns="0" bIns="0" numCol="1" anchor="t">
                <a:noAutofit/>
              </a:bodyPr>
              <a:lstStyle/>
              <a:p>
                <a:pPr lvl="0">
                  <a:defRPr sz="1523">
                    <a:solidFill>
                      <a:srgbClr val="FFFFFF"/>
                    </a:solidFill>
                    <a:latin typeface="Cambria"/>
                    <a:ea typeface="Cambria"/>
                    <a:cs typeface="Cambria"/>
                    <a:sym typeface="Cambria"/>
                  </a:defRPr>
                </a:pPr>
                <a:endParaRPr/>
              </a:p>
            </p:txBody>
          </p:sp>
          <p:sp>
            <p:nvSpPr>
              <p:cNvPr id="88" name="Shape 88"/>
              <p:cNvSpPr/>
              <p:nvPr/>
            </p:nvSpPr>
            <p:spPr>
              <a:xfrm>
                <a:off x="21223" y="21223"/>
                <a:ext cx="3287787" cy="540424"/>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t">
                <a:spAutoFit/>
              </a:bodyPr>
              <a:lstStyle/>
              <a:p>
                <a:pPr lvl="0"/>
                <a:r>
                  <a:rPr sz="1523">
                    <a:solidFill>
                      <a:srgbClr val="FFFFFF"/>
                    </a:solidFill>
                    <a:latin typeface="Cambria"/>
                    <a:ea typeface="Cambria"/>
                    <a:cs typeface="Cambria"/>
                    <a:sym typeface="Cambria"/>
                  </a:rPr>
                  <a:t>Programmers</a:t>
                </a:r>
              </a:p>
              <a:p>
                <a:pPr marL="193433" lvl="0" indent="-193433">
                  <a:buSzPct val="100000"/>
                  <a:buChar char="•"/>
                </a:pPr>
                <a:r>
                  <a:rPr sz="1523">
                    <a:solidFill>
                      <a:srgbClr val="FFFFFF"/>
                    </a:solidFill>
                    <a:latin typeface="Cambria"/>
                    <a:ea typeface="Cambria"/>
                    <a:cs typeface="Cambria"/>
                    <a:sym typeface="Cambria"/>
                  </a:rPr>
                  <a:t>Develop the software</a:t>
                </a:r>
              </a:p>
            </p:txBody>
          </p:sp>
        </p:grpSp>
        <p:grpSp>
          <p:nvGrpSpPr>
            <p:cNvPr id="92" name="Group 92"/>
            <p:cNvGrpSpPr/>
            <p:nvPr/>
          </p:nvGrpSpPr>
          <p:grpSpPr>
            <a:xfrm>
              <a:off x="0" y="2862808"/>
              <a:ext cx="3330234" cy="967166"/>
              <a:chOff x="0" y="0"/>
              <a:chExt cx="3330233" cy="967165"/>
            </a:xfrm>
          </p:grpSpPr>
          <p:sp>
            <p:nvSpPr>
              <p:cNvPr id="90" name="Shape 90"/>
              <p:cNvSpPr/>
              <p:nvPr/>
            </p:nvSpPr>
            <p:spPr>
              <a:xfrm>
                <a:off x="0" y="0"/>
                <a:ext cx="3330234" cy="967166"/>
              </a:xfrm>
              <a:prstGeom prst="roundRect">
                <a:avLst>
                  <a:gd name="adj" fmla="val 7500"/>
                </a:avLst>
              </a:prstGeom>
              <a:solidFill>
                <a:srgbClr val="894A27"/>
              </a:solidFill>
              <a:ln w="12700" cap="flat">
                <a:solidFill>
                  <a:srgbClr val="FFFFFF"/>
                </a:solidFill>
                <a:prstDash val="solid"/>
                <a:bevel/>
              </a:ln>
              <a:effectLst/>
            </p:spPr>
            <p:txBody>
              <a:bodyPr wrap="square" lIns="0" tIns="0" rIns="0" bIns="0" numCol="1" anchor="t">
                <a:noAutofit/>
              </a:bodyPr>
              <a:lstStyle/>
              <a:p>
                <a:pPr lvl="0">
                  <a:defRPr sz="1523">
                    <a:solidFill>
                      <a:srgbClr val="FFFFFF"/>
                    </a:solidFill>
                    <a:latin typeface="Cambria"/>
                    <a:ea typeface="Cambria"/>
                    <a:cs typeface="Cambria"/>
                    <a:sym typeface="Cambria"/>
                  </a:defRPr>
                </a:pPr>
                <a:endParaRPr/>
              </a:p>
            </p:txBody>
          </p:sp>
          <p:sp>
            <p:nvSpPr>
              <p:cNvPr id="91" name="Shape 91"/>
              <p:cNvSpPr/>
              <p:nvPr/>
            </p:nvSpPr>
            <p:spPr>
              <a:xfrm>
                <a:off x="21223" y="21223"/>
                <a:ext cx="3287787" cy="769024"/>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t">
                <a:spAutoFit/>
              </a:bodyPr>
              <a:lstStyle/>
              <a:p>
                <a:pPr lvl="0"/>
                <a:r>
                  <a:rPr sz="1523">
                    <a:solidFill>
                      <a:srgbClr val="FFFFFF"/>
                    </a:solidFill>
                    <a:latin typeface="Cambria"/>
                    <a:ea typeface="Cambria"/>
                    <a:cs typeface="Cambria"/>
                    <a:sym typeface="Cambria"/>
                  </a:rPr>
                  <a:t>Testers</a:t>
                </a:r>
              </a:p>
              <a:p>
                <a:pPr marL="193433" lvl="0" indent="-193433">
                  <a:buSzPct val="100000"/>
                  <a:buChar char="•"/>
                </a:pPr>
                <a:r>
                  <a:rPr sz="1523">
                    <a:solidFill>
                      <a:srgbClr val="FFFFFF"/>
                    </a:solidFill>
                    <a:latin typeface="Cambria"/>
                    <a:ea typeface="Cambria"/>
                    <a:cs typeface="Cambria"/>
                    <a:sym typeface="Cambria"/>
                  </a:rPr>
                  <a:t>Identify bugs and defects in the software</a:t>
                </a:r>
              </a:p>
            </p:txBody>
          </p:sp>
        </p:grpSp>
      </p:grpSp>
    </p:spTree>
    <p:extLst>
      <p:ext uri="{BB962C8B-B14F-4D97-AF65-F5344CB8AC3E}">
        <p14:creationId xmlns:p14="http://schemas.microsoft.com/office/powerpoint/2010/main" xmlns="" val="2614800275"/>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Главная">
  <a:themeElements>
    <a:clrScheme name="Главная">
      <a:dk1>
        <a:srgbClr val="000000"/>
      </a:dk1>
      <a:lt1>
        <a:srgbClr val="FFFFFF"/>
      </a:lt1>
      <a:dk2>
        <a:srgbClr val="D1282E"/>
      </a:dk2>
      <a:lt2>
        <a:srgbClr val="C8C8B1"/>
      </a:lt2>
      <a:accent1>
        <a:srgbClr val="7A7A7A"/>
      </a:accent1>
      <a:accent2>
        <a:srgbClr val="F5C201"/>
      </a:accent2>
      <a:accent3>
        <a:srgbClr val="526DB0"/>
      </a:accent3>
      <a:accent4>
        <a:srgbClr val="989AAC"/>
      </a:accent4>
      <a:accent5>
        <a:srgbClr val="DC5924"/>
      </a:accent5>
      <a:accent6>
        <a:srgbClr val="B4B392"/>
      </a:accent6>
      <a:hlink>
        <a:srgbClr val="CC9900"/>
      </a:hlink>
      <a:folHlink>
        <a:srgbClr val="969696"/>
      </a:folHlink>
    </a:clrScheme>
    <a:fontScheme name="Главная">
      <a:majorFont>
        <a:latin typeface="Arial Black"/>
        <a:ea typeface=""/>
        <a:cs typeface=""/>
        <a:font script="Jpan" typeface="ＭＳ Ｐゴシック"/>
        <a:font script="Hang" typeface="HY견고딕"/>
        <a:font script="Hans" typeface="微软雅黑"/>
        <a:font script="Hant" typeface="微軟正黑體"/>
        <a:font script="Arab" typeface="Tahoma"/>
        <a:font script="Hebr" typeface="Tahoma"/>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Главная">
      <a:fillStyleLst>
        <a:solidFill>
          <a:schemeClr val="phClr"/>
        </a:solidFill>
        <a:gradFill rotWithShape="1">
          <a:gsLst>
            <a:gs pos="0">
              <a:schemeClr val="phClr">
                <a:tint val="60000"/>
                <a:satMod val="250000"/>
              </a:schemeClr>
            </a:gs>
            <a:gs pos="35000">
              <a:schemeClr val="phClr">
                <a:tint val="47000"/>
                <a:satMod val="275000"/>
              </a:schemeClr>
            </a:gs>
            <a:gs pos="100000">
              <a:schemeClr val="phClr">
                <a:tint val="25000"/>
                <a:satMod val="300000"/>
              </a:schemeClr>
            </a:gs>
          </a:gsLst>
          <a:lin ang="16200000" scaled="1"/>
        </a:gradFill>
        <a:solidFill>
          <a:schemeClr val="phClr">
            <a:satMod val="110000"/>
          </a:schemeClr>
        </a:solidFill>
      </a:fillStyleLst>
      <a:lnStyleLst>
        <a:ln w="12700" cap="flat" cmpd="sng" algn="ctr">
          <a:solidFill>
            <a:schemeClr val="phClr">
              <a:shade val="95000"/>
              <a:satMod val="105000"/>
            </a:schemeClr>
          </a:solidFill>
          <a:prstDash val="solid"/>
        </a:ln>
        <a:ln w="28575" cap="flat" cmpd="sng" algn="ctr">
          <a:solidFill>
            <a:schemeClr val="phClr"/>
          </a:solidFill>
          <a:prstDash val="solid"/>
        </a:ln>
        <a:ln w="41275" cap="flat" cmpd="sng" algn="ctr">
          <a:solidFill>
            <a:schemeClr val="phClr"/>
          </a:solidFill>
          <a:prstDash val="solid"/>
        </a:ln>
      </a:lnStyleLst>
      <a:effectStyleLst>
        <a:effectStyle>
          <a:effectLst/>
        </a:effectStyle>
        <a:effectStyle>
          <a:effectLst>
            <a:outerShdw blurRad="39999" dist="23000" algn="bl" rotWithShape="0">
              <a:srgbClr val="000000">
                <a:alpha val="40000"/>
              </a:srgbClr>
            </a:outerShdw>
          </a:effectLst>
        </a:effectStyle>
        <a:effectStyle>
          <a:effectLst>
            <a:outerShdw blurRad="38100" dist="19050" algn="bl" rotWithShape="0">
              <a:srgbClr val="000000">
                <a:alpha val="60000"/>
              </a:srgbClr>
            </a:outerShdw>
          </a:effectLst>
          <a:scene3d>
            <a:camera prst="orthographicFront">
              <a:rot lat="0" lon="0" rev="0"/>
            </a:camera>
            <a:lightRig rig="balanced" dir="l"/>
          </a:scene3d>
          <a:sp3d prstMaterial="plastic">
            <a:bevelT w="38100" h="31750"/>
          </a:sp3d>
        </a:effectStyle>
      </a:effectStyleLst>
      <a:bgFillStyleLst>
        <a:solidFill>
          <a:schemeClr val="phClr"/>
        </a:solidFill>
        <a:blipFill rotWithShape="1">
          <a:blip xmlns:r="http://schemas.openxmlformats.org/officeDocument/2006/relationships" r:embed="rId1">
            <a:duotone>
              <a:schemeClr val="phClr">
                <a:tint val="96000"/>
              </a:schemeClr>
              <a:schemeClr val="phClr">
                <a:shade val="94000"/>
              </a:schemeClr>
            </a:duotone>
          </a:blip>
          <a:tile tx="0" ty="0" sx="100000" sy="100000" flip="none" algn="tl"/>
        </a:blipFill>
        <a:gradFill rotWithShape="1">
          <a:gsLst>
            <a:gs pos="0">
              <a:schemeClr val="phClr">
                <a:tint val="84000"/>
                <a:satMod val="110000"/>
              </a:schemeClr>
            </a:gs>
            <a:gs pos="44000">
              <a:schemeClr val="phClr">
                <a:tint val="93000"/>
                <a:satMod val="115000"/>
              </a:schemeClr>
            </a:gs>
            <a:gs pos="100000">
              <a:schemeClr val="phClr">
                <a:tint val="100000"/>
                <a:shade val="59000"/>
                <a:satMod val="120000"/>
              </a:schemeClr>
            </a:gs>
          </a:gsLst>
          <a:path path="circle">
            <a:fillToRect l="40000" t="60000" r="60000" b="4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Essential</Template>
  <TotalTime>1165</TotalTime>
  <Words>725</Words>
  <Application>Microsoft Office PowerPoint</Application>
  <PresentationFormat>Экран (4:3)</PresentationFormat>
  <Paragraphs>168</Paragraphs>
  <Slides>37</Slides>
  <Notes>0</Notes>
  <HiddenSlides>0</HiddenSlides>
  <MMClips>0</MMClips>
  <ScaleCrop>false</ScaleCrop>
  <HeadingPairs>
    <vt:vector size="4" baseType="variant">
      <vt:variant>
        <vt:lpstr>Тема</vt:lpstr>
      </vt:variant>
      <vt:variant>
        <vt:i4>1</vt:i4>
      </vt:variant>
      <vt:variant>
        <vt:lpstr>Заголовки слайдов</vt:lpstr>
      </vt:variant>
      <vt:variant>
        <vt:i4>37</vt:i4>
      </vt:variant>
    </vt:vector>
  </HeadingPairs>
  <TitlesOfParts>
    <vt:vector size="38" baseType="lpstr">
      <vt:lpstr>Главная</vt:lpstr>
      <vt:lpstr>AGILE REQUIREMENT ENGINEERING</vt:lpstr>
      <vt:lpstr>What is agile development?</vt:lpstr>
      <vt:lpstr>Overview of project</vt:lpstr>
      <vt:lpstr>Слайд 4</vt:lpstr>
      <vt:lpstr>WHAT IS SCRUM</vt:lpstr>
      <vt:lpstr>ROLES IN SCRUM</vt:lpstr>
      <vt:lpstr>PRODUCT OWNER</vt:lpstr>
      <vt:lpstr>SCRUM MASTER</vt:lpstr>
      <vt:lpstr>SCRUM TEAM</vt:lpstr>
      <vt:lpstr>STAKEHOLDERS</vt:lpstr>
      <vt:lpstr>EVENTS IN SCRUM</vt:lpstr>
      <vt:lpstr>SPRINT</vt:lpstr>
      <vt:lpstr>SPRINT</vt:lpstr>
      <vt:lpstr>Types of questions in Interview </vt:lpstr>
      <vt:lpstr>PERSONAS</vt:lpstr>
      <vt:lpstr>Empathy map </vt:lpstr>
      <vt:lpstr>empathy</vt:lpstr>
      <vt:lpstr>User story</vt:lpstr>
      <vt:lpstr> software PROTOTYPE</vt:lpstr>
      <vt:lpstr> app PROTOTYPE</vt:lpstr>
      <vt:lpstr>Слайд 21</vt:lpstr>
      <vt:lpstr>Слайд 22</vt:lpstr>
      <vt:lpstr>Слайд 23</vt:lpstr>
      <vt:lpstr>Слайд 24</vt:lpstr>
      <vt:lpstr>Слайд 25</vt:lpstr>
      <vt:lpstr>Слайд 26</vt:lpstr>
      <vt:lpstr>Product backlog</vt:lpstr>
      <vt:lpstr>Product backlog</vt:lpstr>
      <vt:lpstr>Product backlog</vt:lpstr>
      <vt:lpstr>Product backlog</vt:lpstr>
      <vt:lpstr>Test case</vt:lpstr>
      <vt:lpstr>Test case</vt:lpstr>
      <vt:lpstr>Test case</vt:lpstr>
      <vt:lpstr>Planning poker</vt:lpstr>
      <vt:lpstr>Planning poker</vt:lpstr>
      <vt:lpstr>Roadmap</vt:lpstr>
      <vt:lpstr>conclusion</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Eminov Murad</dc:creator>
  <cp:lastModifiedBy>Murad</cp:lastModifiedBy>
  <cp:revision>78</cp:revision>
  <dcterms:created xsi:type="dcterms:W3CDTF">2015-05-17T13:05:12Z</dcterms:created>
  <dcterms:modified xsi:type="dcterms:W3CDTF">2016-12-16T17:26:00Z</dcterms:modified>
</cp:coreProperties>
</file>